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1" r:id="rId15"/>
    <p:sldId id="274" r:id="rId16"/>
    <p:sldId id="277" r:id="rId17"/>
    <p:sldId id="280" r:id="rId18"/>
    <p:sldId id="283" r:id="rId19"/>
    <p:sldId id="270" r:id="rId20"/>
    <p:sldId id="286" r:id="rId21"/>
    <p:sldId id="288" r:id="rId22"/>
    <p:sldId id="289" r:id="rId23"/>
    <p:sldId id="290" r:id="rId24"/>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5" d="100"/>
          <a:sy n="75" d="100"/>
        </p:scale>
        <p:origin x="1014" y="5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Κάντε κλικ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9/11/2023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9/11/2023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Κάντε κλικ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9/11/2023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9/11/2023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Κάντε κλικ για να επεξεργαστείτε τα στυλ κειμένου του υποδείγματος</a:t>
            </a: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9/11/2023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9/11/2023</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Κάντε κλικ για να επεξεργαστείτε τα στυλ κειμένου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Κάντε κλικ για να επεξεργαστείτε τα στυλ κειμένου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2342CEA3-3058-4D43-AE35-B3DA76CB4003}" type="datetimeFigureOut">
              <a:rPr lang="el-GR" smtClean="0"/>
              <a:pPr/>
              <a:t>9/11/2023</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2342CEA3-3058-4D43-AE35-B3DA76CB4003}" type="datetimeFigureOut">
              <a:rPr lang="el-GR" smtClean="0"/>
              <a:pPr/>
              <a:t>9/11/2023</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2342CEA3-3058-4D43-AE35-B3DA76CB4003}" type="datetimeFigureOut">
              <a:rPr lang="el-GR" smtClean="0"/>
              <a:pPr/>
              <a:t>9/11/2023</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Κάντε κλικ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Κάντε κλικ για να επεξεργαστείτε τα στυλ κειμένου του υποδείγματος</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9/11/2023</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Κάντε κλικ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Κάντε κλικ για να επεξεργαστείτε τα στυλ κειμένου του υποδείγματος</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9/11/2023</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65000"/>
              </a:schemeClr>
            </a:gs>
            <a:gs pos="45000">
              <a:schemeClr val="bg2">
                <a:lumMod val="25000"/>
              </a:schemeClr>
            </a:gs>
            <a:gs pos="94656">
              <a:schemeClr val="accent3"/>
            </a:gs>
            <a:gs pos="67000">
              <a:schemeClr val="bg2">
                <a:lumMod val="10000"/>
              </a:schemeClr>
            </a:gs>
          </a:gsLst>
          <a:lin ang="5400000" scaled="0"/>
          <a:tileRect/>
        </a:gradFill>
        <a:effectLst/>
      </p:bgPr>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42CEA3-3058-4D43-AE35-B3DA76CB4003}" type="datetimeFigureOut">
              <a:rPr lang="el-GR" smtClean="0"/>
              <a:pPr/>
              <a:t>9/11/2023</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F1D1C4-C2D9-4231-9FB2-B2D9D97AA41D}"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hyperlink" Target="https://www.youtube.com/watch?v=t2XwUBNAfTs" TargetMode="External"/><Relationship Id="rId2" Type="http://schemas.openxmlformats.org/officeDocument/2006/relationships/hyperlink" Target="https://www.youtube.com/watch?v=fe2ilzomo6A" TargetMode="External"/><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hyperlink" Target="https://www.youtube.com/watch?v=4cCOF8FlTCM" TargetMode="External"/><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hyperlink" Target="https://www.youtube.com/watch?v=2mHGX6E9mak" TargetMode="External"/><Relationship Id="rId2" Type="http://schemas.openxmlformats.org/officeDocument/2006/relationships/hyperlink" Target="https://www.youtube.com/watch?v=cFklGfgZONw" TargetMode="Externa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hyperlink" Target="https://www.youtube.com/watch?v=LagohQBjpcE" TargetMode="Externa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hyperlink" Target="https://www.youtube.com/watch?v=JLMQGYMqZJc" TargetMode="External"/><Relationship Id="rId2" Type="http://schemas.openxmlformats.org/officeDocument/2006/relationships/hyperlink" Target="https://www.youtube.com/watch?v=088K1eL5LfI" TargetMode="Externa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hyperlink" Target="https://www.youtube.com/watch?v=_63rGzezktM"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6.jpeg"/><Relationship Id="rId7" Type="http://schemas.openxmlformats.org/officeDocument/2006/relationships/hyperlink" Target="https://www.youtube.com/watch?v=uKJf69_SZHE" TargetMode="External"/><Relationship Id="rId2" Type="http://schemas.openxmlformats.org/officeDocument/2006/relationships/hyperlink" Target="https://www.youtube.com/watch?v=3a3_vLOmy_w&amp;list=PLz9YnFatr1ABPlsw74-P_vePGpvS7qxD-&amp;index=21" TargetMode="External"/><Relationship Id="rId1" Type="http://schemas.openxmlformats.org/officeDocument/2006/relationships/slideLayout" Target="../slideLayouts/slideLayout2.xml"/><Relationship Id="rId6" Type="http://schemas.openxmlformats.org/officeDocument/2006/relationships/hyperlink" Target="https://www.youtube.com/watch?v=TN4nATXfduw" TargetMode="External"/><Relationship Id="rId5" Type="http://schemas.openxmlformats.org/officeDocument/2006/relationships/image" Target="../media/image18.jpeg"/><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22.jpg"/><Relationship Id="rId2" Type="http://schemas.openxmlformats.org/officeDocument/2006/relationships/hyperlink" Target="https://www.youtube.com/watch?v=LmVel50dXbM" TargetMode="External"/><Relationship Id="rId1" Type="http://schemas.openxmlformats.org/officeDocument/2006/relationships/slideLayout" Target="../slideLayouts/slideLayout2.xml"/><Relationship Id="rId6" Type="http://schemas.openxmlformats.org/officeDocument/2006/relationships/hyperlink" Target="https://www.youtube.com/watch?v=XUI62L-uY_s" TargetMode="External"/><Relationship Id="rId5" Type="http://schemas.openxmlformats.org/officeDocument/2006/relationships/hyperlink" Target="https://www.youtube.com/watch?v=LDtzCKhJ9NA" TargetMode="External"/><Relationship Id="rId4" Type="http://schemas.openxmlformats.org/officeDocument/2006/relationships/image" Target="../media/image21.jpg"/></Relationships>
</file>

<file path=ppt/slides/_rels/slide1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hyperlink" Target="https://www.youtube.com/watch?v=i1iMbwECjPU" TargetMode="External"/><Relationship Id="rId1" Type="http://schemas.openxmlformats.org/officeDocument/2006/relationships/slideLayout" Target="../slideLayouts/slideLayout2.xml"/><Relationship Id="rId5" Type="http://schemas.openxmlformats.org/officeDocument/2006/relationships/hyperlink" Target="https://www.youtube.com/watch?v=A6FtieTJ6K0" TargetMode="External"/><Relationship Id="rId4" Type="http://schemas.openxmlformats.org/officeDocument/2006/relationships/image" Target="../media/image24.jpg"/></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l41uNp3JaAc" TargetMode="External"/><Relationship Id="rId2" Type="http://schemas.openxmlformats.org/officeDocument/2006/relationships/image" Target="../media/image25.jpeg"/><Relationship Id="rId1" Type="http://schemas.openxmlformats.org/officeDocument/2006/relationships/slideLayout" Target="../slideLayouts/slideLayout2.xml"/><Relationship Id="rId5" Type="http://schemas.openxmlformats.org/officeDocument/2006/relationships/image" Target="../media/image27.jpg"/><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8.jpg"/><Relationship Id="rId3" Type="http://schemas.openxmlformats.org/officeDocument/2006/relationships/hyperlink" Target="https://www.youtube.com/watch?v=xSS_9QVE7oA" TargetMode="External"/><Relationship Id="rId7" Type="http://schemas.openxmlformats.org/officeDocument/2006/relationships/hyperlink" Target="https://www.youtube.com/watch?v=tcFOUDL1y4M" TargetMode="External"/><Relationship Id="rId2" Type="http://schemas.openxmlformats.org/officeDocument/2006/relationships/hyperlink" Target="https://www.youtube.com/watch?v=H8HIbHRMU9I" TargetMode="External"/><Relationship Id="rId1" Type="http://schemas.openxmlformats.org/officeDocument/2006/relationships/slideLayout" Target="../slideLayouts/slideLayout2.xml"/><Relationship Id="rId6" Type="http://schemas.openxmlformats.org/officeDocument/2006/relationships/hyperlink" Target="https://www.youtube.com/watch?v=i4kopgnUKYI" TargetMode="External"/><Relationship Id="rId5" Type="http://schemas.openxmlformats.org/officeDocument/2006/relationships/hyperlink" Target="https://www.youtube.com/watch?v=8hIX4g67t04" TargetMode="External"/><Relationship Id="rId4" Type="http://schemas.openxmlformats.org/officeDocument/2006/relationships/hyperlink" Target="https://www.youtube.com/watch?v=WUhBfb6-HTA"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hyperlink" Target="https://popaganda.gr/people/mimis-plessas/"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hyperlink" Target="https://www.poly-gelio.gr/%CE%B3%CE%B1%CE%BC%CF%80%CF%81%CE%BF%CF%82-%CE%B1%CF%80-%CF%84%CE%BF-%CE%BB%CE%BF%CE%BD%CE%B4%CE%B9%CE%BD%CE%BF/" TargetMode="External"/><Relationship Id="rId13" Type="http://schemas.openxmlformats.org/officeDocument/2006/relationships/hyperlink" Target="http://greekcinematv.com/%CE%BA%CE%B1%CF%84%CE%B9-%CE%BD%CE%B1-%CE%BA%CE%B1%CE%B9%CE%B5/" TargetMode="External"/><Relationship Id="rId18" Type="http://schemas.openxmlformats.org/officeDocument/2006/relationships/hyperlink" Target="https://www.gazzetta.gr/plus/article/889760/istories-toy-palioy-kinimatografoy-vol-92-pics-vids" TargetMode="External"/><Relationship Id="rId3" Type="http://schemas.openxmlformats.org/officeDocument/2006/relationships/hyperlink" Target="https://www.ogdoo.gr/epikairotita/mousika-nea/mimis-plessas-70-xronia-dimiourgias-sto-veakeio" TargetMode="External"/><Relationship Id="rId21" Type="http://schemas.openxmlformats.org/officeDocument/2006/relationships/hyperlink" Target="https://www.classicgreekcinema.com/mia-ellinida-sto-haremi/" TargetMode="External"/><Relationship Id="rId7" Type="http://schemas.openxmlformats.org/officeDocument/2006/relationships/hyperlink" Target="https://theroute.gr/mimis-plessas-eimai-etoimos-na-xodepso-kai-tin-teleytaia-moy-ikmada-gia-ton-kosmo/" TargetMode="External"/><Relationship Id="rId12" Type="http://schemas.openxmlformats.org/officeDocument/2006/relationships/hyperlink" Target="https://www.thessalonikiguide.gr/tainia/kati-kourasmena-palikaria-1967/" TargetMode="External"/><Relationship Id="rId17" Type="http://schemas.openxmlformats.org/officeDocument/2006/relationships/hyperlink" Target="https://yened.files.wordpress.com/2018/06/maxresdefault1-e1529260720785.jpg" TargetMode="External"/><Relationship Id="rId25" Type="http://schemas.openxmlformats.org/officeDocument/2006/relationships/hyperlink" Target="https://gr.pinterest.com/pin/440086194817143523/" TargetMode="External"/><Relationship Id="rId2" Type="http://schemas.openxmlformats.org/officeDocument/2006/relationships/hyperlink" Target="https://www.zougla.gr/politismos/mousiki-politismos/article/mimis-plesas-klini-simera-ta-96--efxes-apo-ti-finos-film-me-mia-spania-fotografia" TargetMode="External"/><Relationship Id="rId16" Type="http://schemas.openxmlformats.org/officeDocument/2006/relationships/hyperlink" Target="https://greek-movies.com/movies.php?m=478" TargetMode="External"/><Relationship Id="rId20" Type="http://schemas.openxmlformats.org/officeDocument/2006/relationships/hyperlink" Target="http://www.cinemanews.gr/v5/flashback.php?n=10991" TargetMode="External"/><Relationship Id="rId1" Type="http://schemas.openxmlformats.org/officeDocument/2006/relationships/slideLayout" Target="../slideLayouts/slideLayout2.xml"/><Relationship Id="rId6" Type="http://schemas.openxmlformats.org/officeDocument/2006/relationships/hyperlink" Target="https://www.e-tetradio.gr/Article/17625/ohtw-ekpompes-poy-hhografhse-o-mimhs-plessas-to-1984-" TargetMode="External"/><Relationship Id="rId11" Type="http://schemas.openxmlformats.org/officeDocument/2006/relationships/hyperlink" Target="https://el.wikipedia.org/wiki/%CE%97_%CE%A0%CE%B1%CF%81%CE%B9%CE%B6%CE%B9%CE%AC%CE%BD%CE%B1_(%CF%84%CE%B1%CE%B9%CE%BD%CE%AF%CE%B1)" TargetMode="External"/><Relationship Id="rId24" Type="http://schemas.openxmlformats.org/officeDocument/2006/relationships/hyperlink" Target="https://gr.pinterest.com/pin/440086194817143532/" TargetMode="External"/><Relationship Id="rId5" Type="http://schemas.openxmlformats.org/officeDocument/2006/relationships/hyperlink" Target="https://www.lifo.gr/articles/music_articles/298562/o-mimis-plessas-sta-95-toy-afigeitai-tin-ploysia-zoi-toy" TargetMode="External"/><Relationship Id="rId15" Type="http://schemas.openxmlformats.org/officeDocument/2006/relationships/hyperlink" Target="https://www.filmy.gr/movies-database/marijuana-stop/" TargetMode="External"/><Relationship Id="rId23" Type="http://schemas.openxmlformats.org/officeDocument/2006/relationships/hyperlink" Target="https://www.tsemperlidou.gr/alexandros-drivas/tedx-academy/echo-ke-kotero-pame-mia-volta-mono-efoson-iparchi-video" TargetMode="External"/><Relationship Id="rId10" Type="http://schemas.openxmlformats.org/officeDocument/2006/relationships/hyperlink" Target="https://www.dvd-trailers.gr/tainia/gorgones_kai_magkes_1968/" TargetMode="External"/><Relationship Id="rId19" Type="http://schemas.openxmlformats.org/officeDocument/2006/relationships/hyperlink" Target="http://www.pgcosmos.gr/movie.php?id=10109" TargetMode="External"/><Relationship Id="rId4" Type="http://schemas.openxmlformats.org/officeDocument/2006/relationships/hyperlink" Target="https://www.newsit.gr/lifestyle/mimis-plessas-loukila-karrer-deite-tin-koukla-kori-tous/2816100/" TargetMode="External"/><Relationship Id="rId9" Type="http://schemas.openxmlformats.org/officeDocument/2006/relationships/hyperlink" Target="https://www.protothema.gr/life-style/article/660933/despoinis-dieuthudis-fusika-kai-oi-gunaikes-boroun-na-igithoun-ektos-an-uparhei-kanenas-adras-proheiros/" TargetMode="External"/><Relationship Id="rId14" Type="http://schemas.openxmlformats.org/officeDocument/2006/relationships/hyperlink" Target="https://www.e-katastima.com/product/2448/koritsia-gia-filima" TargetMode="External"/><Relationship Id="rId22" Type="http://schemas.openxmlformats.org/officeDocument/2006/relationships/hyperlink" Target="https://gr.pinterest.com/"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 Εικόνα" descr="2943544.gif"/>
          <p:cNvPicPr>
            <a:picLocks noChangeAspect="1"/>
          </p:cNvPicPr>
          <p:nvPr/>
        </p:nvPicPr>
        <p:blipFill>
          <a:blip r:embed="rId2" cstate="print"/>
          <a:stretch>
            <a:fillRect/>
          </a:stretch>
        </p:blipFill>
        <p:spPr>
          <a:xfrm>
            <a:off x="632527" y="642918"/>
            <a:ext cx="8511473" cy="4786322"/>
          </a:xfrm>
          <a:prstGeom prst="rect">
            <a:avLst/>
          </a:prstGeom>
          <a:ln>
            <a:noFill/>
          </a:ln>
          <a:effectLst>
            <a:softEdge rad="112500"/>
          </a:effectLst>
        </p:spPr>
      </p:pic>
      <p:sp>
        <p:nvSpPr>
          <p:cNvPr id="2" name="1 - Τίτλος"/>
          <p:cNvSpPr>
            <a:spLocks noGrp="1"/>
          </p:cNvSpPr>
          <p:nvPr>
            <p:ph type="ctrTitle"/>
          </p:nvPr>
        </p:nvSpPr>
        <p:spPr>
          <a:xfrm>
            <a:off x="1714480" y="1714488"/>
            <a:ext cx="3957638" cy="1470025"/>
          </a:xfrm>
        </p:spPr>
        <p:txBody>
          <a:bodyPr/>
          <a:lstStyle/>
          <a:p>
            <a:r>
              <a:rPr lang="el-GR" dirty="0" smtClean="0">
                <a:solidFill>
                  <a:schemeClr val="accent6">
                    <a:lumMod val="75000"/>
                  </a:schemeClr>
                </a:solidFill>
                <a:latin typeface="Bookman Old Style" pitchFamily="18" charset="0"/>
              </a:rPr>
              <a:t>ΜΙΜΗΣ ΠΛΕΣΣΑΣ</a:t>
            </a:r>
            <a:endParaRPr lang="el-GR" dirty="0">
              <a:solidFill>
                <a:schemeClr val="accent6">
                  <a:lumMod val="75000"/>
                </a:schemeClr>
              </a:solidFill>
              <a:latin typeface="Bookman Old Style" pitchFamily="18" charset="0"/>
            </a:endParaRPr>
          </a:p>
        </p:txBody>
      </p:sp>
      <p:sp>
        <p:nvSpPr>
          <p:cNvPr id="3" name="2 - Υπότιτλος"/>
          <p:cNvSpPr>
            <a:spLocks noGrp="1"/>
          </p:cNvSpPr>
          <p:nvPr>
            <p:ph type="subTitle" idx="1"/>
          </p:nvPr>
        </p:nvSpPr>
        <p:spPr>
          <a:xfrm>
            <a:off x="1500166" y="3500438"/>
            <a:ext cx="3786214" cy="1752600"/>
          </a:xfrm>
        </p:spPr>
        <p:txBody>
          <a:bodyPr/>
          <a:lstStyle/>
          <a:p>
            <a:r>
              <a:rPr lang="el-GR" dirty="0" smtClean="0">
                <a:solidFill>
                  <a:schemeClr val="accent6">
                    <a:lumMod val="75000"/>
                  </a:schemeClr>
                </a:solidFill>
                <a:latin typeface="Bookman Old Style" pitchFamily="18" charset="0"/>
              </a:rPr>
              <a:t>Μια ζωή Γεμάτη Μουσική</a:t>
            </a:r>
            <a:endParaRPr lang="el-GR" dirty="0">
              <a:solidFill>
                <a:schemeClr val="accent6">
                  <a:lumMod val="75000"/>
                </a:schemeClr>
              </a:solidFill>
              <a:latin typeface="Bookman Old Style"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Θέση περιεχομένου 3"/>
          <p:cNvGraphicFramePr>
            <a:graphicFrameLocks noGrp="1"/>
          </p:cNvGraphicFramePr>
          <p:nvPr>
            <p:ph idx="1"/>
            <p:extLst>
              <p:ext uri="{D42A27DB-BD31-4B8C-83A1-F6EECF244321}">
                <p14:modId xmlns:p14="http://schemas.microsoft.com/office/powerpoint/2010/main" val="2375947497"/>
              </p:ext>
            </p:extLst>
          </p:nvPr>
        </p:nvGraphicFramePr>
        <p:xfrm>
          <a:off x="251519" y="188912"/>
          <a:ext cx="8568955" cy="6480178"/>
        </p:xfrm>
        <a:graphic>
          <a:graphicData uri="http://schemas.openxmlformats.org/drawingml/2006/table">
            <a:tbl>
              <a:tblPr>
                <a:tableStyleId>{5C22544A-7EE6-4342-B048-85BDC9FD1C3A}</a:tableStyleId>
              </a:tblPr>
              <a:tblGrid>
                <a:gridCol w="1713791"/>
                <a:gridCol w="1713791"/>
                <a:gridCol w="1713791"/>
                <a:gridCol w="1713791"/>
                <a:gridCol w="1713791"/>
              </a:tblGrid>
              <a:tr h="187875">
                <a:tc>
                  <a:txBody>
                    <a:bodyPr/>
                    <a:lstStyle/>
                    <a:p>
                      <a:pPr algn="ctr">
                        <a:lnSpc>
                          <a:spcPct val="107000"/>
                        </a:lnSpc>
                        <a:spcAft>
                          <a:spcPts val="0"/>
                        </a:spcAft>
                      </a:pPr>
                      <a:r>
                        <a:rPr lang="el-GR" sz="1000" dirty="0">
                          <a:effectLst/>
                        </a:rPr>
                        <a:t>1971</a:t>
                      </a:r>
                      <a:endParaRPr lang="el-G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333" marR="8333" marT="8333" marB="8333" anchor="ctr"/>
                </a:tc>
                <a:tc>
                  <a:txBody>
                    <a:bodyPr/>
                    <a:lstStyle/>
                    <a:p>
                      <a:pPr algn="ctr">
                        <a:lnSpc>
                          <a:spcPct val="107000"/>
                        </a:lnSpc>
                        <a:spcAft>
                          <a:spcPts val="0"/>
                        </a:spcAft>
                      </a:pPr>
                      <a:r>
                        <a:rPr lang="el-GR" sz="1000">
                          <a:effectLst/>
                        </a:rPr>
                        <a:t>Ο κατεργάρης </a:t>
                      </a:r>
                      <a:endParaRPr lang="el-G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333" marR="8333" marT="8333" marB="8333" anchor="ctr"/>
                </a:tc>
                <a:tc>
                  <a:txBody>
                    <a:bodyPr/>
                    <a:lstStyle/>
                    <a:p>
                      <a:pPr algn="ctr">
                        <a:lnSpc>
                          <a:spcPct val="107000"/>
                        </a:lnSpc>
                        <a:spcAft>
                          <a:spcPts val="0"/>
                        </a:spcAft>
                      </a:pPr>
                      <a:r>
                        <a:rPr lang="el-GR" sz="1000">
                          <a:effectLst/>
                        </a:rPr>
                        <a:t>Εξαρχάκος-Βαλσάμη</a:t>
                      </a:r>
                      <a:endParaRPr lang="el-G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333" marR="8333" marT="8333" marB="8333" anchor="ctr"/>
                </a:tc>
                <a:tc>
                  <a:txBody>
                    <a:bodyPr/>
                    <a:lstStyle/>
                    <a:p>
                      <a:pPr algn="ctr">
                        <a:lnSpc>
                          <a:spcPct val="107000"/>
                        </a:lnSpc>
                        <a:spcAft>
                          <a:spcPts val="0"/>
                        </a:spcAft>
                      </a:pPr>
                      <a:r>
                        <a:rPr lang="el-GR" sz="1000">
                          <a:effectLst/>
                        </a:rPr>
                        <a:t>Φίνος φίλμ </a:t>
                      </a:r>
                      <a:endParaRPr lang="el-G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333" marR="8333" marT="8333" marB="8333" anchor="ctr"/>
                </a:tc>
                <a:tc>
                  <a:txBody>
                    <a:bodyPr/>
                    <a:lstStyle/>
                    <a:p>
                      <a:pPr algn="ctr">
                        <a:lnSpc>
                          <a:spcPct val="107000"/>
                        </a:lnSpc>
                        <a:spcAft>
                          <a:spcPts val="0"/>
                        </a:spcAft>
                      </a:pPr>
                      <a:r>
                        <a:rPr lang="el-GR" sz="1000">
                          <a:effectLst/>
                        </a:rPr>
                        <a:t> </a:t>
                      </a:r>
                      <a:endParaRPr lang="el-G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333" marR="8333" marT="8333" marB="8333"/>
                </a:tc>
              </a:tr>
              <a:tr h="359084">
                <a:tc>
                  <a:txBody>
                    <a:bodyPr/>
                    <a:lstStyle/>
                    <a:p>
                      <a:pPr algn="ctr">
                        <a:lnSpc>
                          <a:spcPct val="107000"/>
                        </a:lnSpc>
                        <a:spcAft>
                          <a:spcPts val="0"/>
                        </a:spcAft>
                      </a:pPr>
                      <a:r>
                        <a:rPr lang="el-GR" sz="1000">
                          <a:effectLst/>
                        </a:rPr>
                        <a:t>1971</a:t>
                      </a:r>
                      <a:endParaRPr lang="el-G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333" marR="8333" marT="8333" marB="8333" anchor="ctr"/>
                </a:tc>
                <a:tc>
                  <a:txBody>
                    <a:bodyPr/>
                    <a:lstStyle/>
                    <a:p>
                      <a:pPr algn="ctr">
                        <a:lnSpc>
                          <a:spcPct val="107000"/>
                        </a:lnSpc>
                        <a:spcAft>
                          <a:spcPts val="0"/>
                        </a:spcAft>
                      </a:pPr>
                      <a:r>
                        <a:rPr lang="el-GR" sz="1000">
                          <a:effectLst/>
                        </a:rPr>
                        <a:t>Η κόρη του ήλιου </a:t>
                      </a:r>
                      <a:endParaRPr lang="el-G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333" marR="8333" marT="8333" marB="8333" anchor="ctr"/>
                </a:tc>
                <a:tc>
                  <a:txBody>
                    <a:bodyPr/>
                    <a:lstStyle/>
                    <a:p>
                      <a:pPr algn="ctr">
                        <a:lnSpc>
                          <a:spcPct val="107000"/>
                        </a:lnSpc>
                        <a:spcAft>
                          <a:spcPts val="0"/>
                        </a:spcAft>
                      </a:pPr>
                      <a:r>
                        <a:rPr lang="el-GR" sz="1000">
                          <a:effectLst/>
                        </a:rPr>
                        <a:t>Βουγιουκλάκη-Καρράς</a:t>
                      </a:r>
                      <a:endParaRPr lang="el-G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333" marR="8333" marT="8333" marB="8333" anchor="ctr"/>
                </a:tc>
                <a:tc>
                  <a:txBody>
                    <a:bodyPr/>
                    <a:lstStyle/>
                    <a:p>
                      <a:pPr algn="ctr">
                        <a:lnSpc>
                          <a:spcPct val="107000"/>
                        </a:lnSpc>
                        <a:spcAft>
                          <a:spcPts val="0"/>
                        </a:spcAft>
                      </a:pPr>
                      <a:r>
                        <a:rPr lang="el-GR" sz="1000">
                          <a:effectLst/>
                        </a:rPr>
                        <a:t>Φίνος φίλμ </a:t>
                      </a:r>
                      <a:endParaRPr lang="el-G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333" marR="8333" marT="8333" marB="8333" anchor="ctr"/>
                </a:tc>
                <a:tc>
                  <a:txBody>
                    <a:bodyPr/>
                    <a:lstStyle/>
                    <a:p>
                      <a:pPr algn="ctr">
                        <a:lnSpc>
                          <a:spcPct val="107000"/>
                        </a:lnSpc>
                        <a:spcAft>
                          <a:spcPts val="0"/>
                        </a:spcAft>
                      </a:pPr>
                      <a:r>
                        <a:rPr lang="el-GR" sz="1000">
                          <a:effectLst/>
                        </a:rPr>
                        <a:t> </a:t>
                      </a:r>
                      <a:endParaRPr lang="el-G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333" marR="8333" marT="8333" marB="8333"/>
                </a:tc>
              </a:tr>
              <a:tr h="359084">
                <a:tc>
                  <a:txBody>
                    <a:bodyPr/>
                    <a:lstStyle/>
                    <a:p>
                      <a:pPr algn="ctr">
                        <a:lnSpc>
                          <a:spcPct val="107000"/>
                        </a:lnSpc>
                        <a:spcAft>
                          <a:spcPts val="0"/>
                        </a:spcAft>
                      </a:pPr>
                      <a:r>
                        <a:rPr lang="el-GR" sz="1000">
                          <a:effectLst/>
                        </a:rPr>
                        <a:t>1972</a:t>
                      </a:r>
                      <a:endParaRPr lang="el-G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333" marR="8333" marT="8333" marB="8333" anchor="ctr"/>
                </a:tc>
                <a:tc>
                  <a:txBody>
                    <a:bodyPr/>
                    <a:lstStyle/>
                    <a:p>
                      <a:pPr algn="ctr">
                        <a:lnSpc>
                          <a:spcPct val="107000"/>
                        </a:lnSpc>
                        <a:spcAft>
                          <a:spcPts val="0"/>
                        </a:spcAft>
                      </a:pPr>
                      <a:r>
                        <a:rPr lang="el-GR" sz="1000">
                          <a:effectLst/>
                        </a:rPr>
                        <a:t>Το κοροιδάκι της πριγκιπέσας </a:t>
                      </a:r>
                      <a:endParaRPr lang="el-G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333" marR="8333" marT="8333" marB="8333" anchor="ctr"/>
                </a:tc>
                <a:tc>
                  <a:txBody>
                    <a:bodyPr/>
                    <a:lstStyle/>
                    <a:p>
                      <a:pPr algn="ctr">
                        <a:lnSpc>
                          <a:spcPct val="107000"/>
                        </a:lnSpc>
                        <a:spcAft>
                          <a:spcPts val="0"/>
                        </a:spcAft>
                      </a:pPr>
                      <a:r>
                        <a:rPr lang="el-GR" sz="1000">
                          <a:effectLst/>
                        </a:rPr>
                        <a:t>Παράβας-Αρβανίτη</a:t>
                      </a:r>
                      <a:endParaRPr lang="el-G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333" marR="8333" marT="8333" marB="8333" anchor="ctr"/>
                </a:tc>
                <a:tc>
                  <a:txBody>
                    <a:bodyPr/>
                    <a:lstStyle/>
                    <a:p>
                      <a:pPr algn="ctr">
                        <a:lnSpc>
                          <a:spcPct val="107000"/>
                        </a:lnSpc>
                        <a:spcAft>
                          <a:spcPts val="0"/>
                        </a:spcAft>
                      </a:pPr>
                      <a:r>
                        <a:rPr lang="el-GR" sz="1000">
                          <a:effectLst/>
                        </a:rPr>
                        <a:t>Φίνος φίλμ </a:t>
                      </a:r>
                      <a:endParaRPr lang="el-G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333" marR="8333" marT="8333" marB="8333" anchor="ctr"/>
                </a:tc>
                <a:tc>
                  <a:txBody>
                    <a:bodyPr/>
                    <a:lstStyle/>
                    <a:p>
                      <a:pPr algn="ctr">
                        <a:lnSpc>
                          <a:spcPct val="107000"/>
                        </a:lnSpc>
                        <a:spcAft>
                          <a:spcPts val="0"/>
                        </a:spcAft>
                      </a:pPr>
                      <a:r>
                        <a:rPr lang="el-GR" sz="1000">
                          <a:effectLst/>
                        </a:rPr>
                        <a:t> </a:t>
                      </a:r>
                      <a:endParaRPr lang="el-G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333" marR="8333" marT="8333" marB="8333"/>
                </a:tc>
              </a:tr>
              <a:tr h="359084">
                <a:tc>
                  <a:txBody>
                    <a:bodyPr/>
                    <a:lstStyle/>
                    <a:p>
                      <a:pPr algn="ctr">
                        <a:lnSpc>
                          <a:spcPct val="107000"/>
                        </a:lnSpc>
                        <a:spcAft>
                          <a:spcPts val="0"/>
                        </a:spcAft>
                      </a:pPr>
                      <a:r>
                        <a:rPr lang="el-GR" sz="1000">
                          <a:effectLst/>
                        </a:rPr>
                        <a:t>1972</a:t>
                      </a:r>
                      <a:endParaRPr lang="el-G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333" marR="8333" marT="8333" marB="8333" anchor="ctr"/>
                </a:tc>
                <a:tc>
                  <a:txBody>
                    <a:bodyPr/>
                    <a:lstStyle/>
                    <a:p>
                      <a:pPr algn="ctr">
                        <a:lnSpc>
                          <a:spcPct val="107000"/>
                        </a:lnSpc>
                        <a:spcAft>
                          <a:spcPts val="0"/>
                        </a:spcAft>
                      </a:pPr>
                      <a:r>
                        <a:rPr lang="el-GR" sz="1000">
                          <a:effectLst/>
                        </a:rPr>
                        <a:t>Η αμαρτία της ομορφιάς </a:t>
                      </a:r>
                      <a:endParaRPr lang="el-G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333" marR="8333" marT="8333" marB="8333" anchor="ctr"/>
                </a:tc>
                <a:tc>
                  <a:txBody>
                    <a:bodyPr/>
                    <a:lstStyle/>
                    <a:p>
                      <a:pPr algn="ctr">
                        <a:lnSpc>
                          <a:spcPct val="107000"/>
                        </a:lnSpc>
                        <a:spcAft>
                          <a:spcPts val="0"/>
                        </a:spcAft>
                      </a:pPr>
                      <a:r>
                        <a:rPr lang="el-GR" sz="1000">
                          <a:effectLst/>
                        </a:rPr>
                        <a:t>Λιβανού-Γαλανός</a:t>
                      </a:r>
                      <a:endParaRPr lang="el-G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333" marR="8333" marT="8333" marB="8333" anchor="ctr"/>
                </a:tc>
                <a:tc>
                  <a:txBody>
                    <a:bodyPr/>
                    <a:lstStyle/>
                    <a:p>
                      <a:pPr algn="ctr">
                        <a:lnSpc>
                          <a:spcPct val="107000"/>
                        </a:lnSpc>
                        <a:spcAft>
                          <a:spcPts val="0"/>
                        </a:spcAft>
                      </a:pPr>
                      <a:r>
                        <a:rPr lang="el-GR" sz="1000">
                          <a:effectLst/>
                        </a:rPr>
                        <a:t>Φίνος φίλμ </a:t>
                      </a:r>
                      <a:endParaRPr lang="el-G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333" marR="8333" marT="8333" marB="8333" anchor="ctr"/>
                </a:tc>
                <a:tc>
                  <a:txBody>
                    <a:bodyPr/>
                    <a:lstStyle/>
                    <a:p>
                      <a:pPr algn="ctr">
                        <a:lnSpc>
                          <a:spcPct val="107000"/>
                        </a:lnSpc>
                        <a:spcAft>
                          <a:spcPts val="0"/>
                        </a:spcAft>
                      </a:pPr>
                      <a:r>
                        <a:rPr lang="el-GR" sz="1000">
                          <a:effectLst/>
                        </a:rPr>
                        <a:t> </a:t>
                      </a:r>
                      <a:endParaRPr lang="el-G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333" marR="8333" marT="8333" marB="8333"/>
                </a:tc>
              </a:tr>
              <a:tr h="359084">
                <a:tc>
                  <a:txBody>
                    <a:bodyPr/>
                    <a:lstStyle/>
                    <a:p>
                      <a:pPr algn="ctr">
                        <a:lnSpc>
                          <a:spcPct val="107000"/>
                        </a:lnSpc>
                        <a:spcAft>
                          <a:spcPts val="0"/>
                        </a:spcAft>
                      </a:pPr>
                      <a:r>
                        <a:rPr lang="el-GR" sz="1000">
                          <a:effectLst/>
                        </a:rPr>
                        <a:t>1972</a:t>
                      </a:r>
                      <a:endParaRPr lang="el-G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333" marR="8333" marT="8333" marB="8333" anchor="ctr"/>
                </a:tc>
                <a:tc>
                  <a:txBody>
                    <a:bodyPr/>
                    <a:lstStyle/>
                    <a:p>
                      <a:pPr algn="ctr">
                        <a:lnSpc>
                          <a:spcPct val="107000"/>
                        </a:lnSpc>
                        <a:spcAft>
                          <a:spcPts val="0"/>
                        </a:spcAft>
                      </a:pPr>
                      <a:r>
                        <a:rPr lang="el-GR" sz="1000">
                          <a:effectLst/>
                        </a:rPr>
                        <a:t>Ο άγνωστος εκείνης της νύχτας </a:t>
                      </a:r>
                      <a:endParaRPr lang="el-G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333" marR="8333" marT="8333" marB="8333" anchor="ctr"/>
                </a:tc>
                <a:tc>
                  <a:txBody>
                    <a:bodyPr/>
                    <a:lstStyle/>
                    <a:p>
                      <a:pPr algn="ctr">
                        <a:lnSpc>
                          <a:spcPct val="107000"/>
                        </a:lnSpc>
                        <a:spcAft>
                          <a:spcPts val="0"/>
                        </a:spcAft>
                      </a:pPr>
                      <a:r>
                        <a:rPr lang="el-GR" sz="1000">
                          <a:effectLst/>
                        </a:rPr>
                        <a:t>Βοσκόπουλος-Βαλσάμη</a:t>
                      </a:r>
                      <a:endParaRPr lang="el-G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333" marR="8333" marT="8333" marB="8333" anchor="ctr"/>
                </a:tc>
                <a:tc>
                  <a:txBody>
                    <a:bodyPr/>
                    <a:lstStyle/>
                    <a:p>
                      <a:pPr algn="ctr">
                        <a:lnSpc>
                          <a:spcPct val="107000"/>
                        </a:lnSpc>
                        <a:spcAft>
                          <a:spcPts val="0"/>
                        </a:spcAft>
                      </a:pPr>
                      <a:r>
                        <a:rPr lang="el-GR" sz="1000">
                          <a:effectLst/>
                        </a:rPr>
                        <a:t>Ν.Παπαδόπουλος</a:t>
                      </a:r>
                      <a:endParaRPr lang="el-G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333" marR="8333" marT="8333" marB="8333" anchor="ctr"/>
                </a:tc>
                <a:tc>
                  <a:txBody>
                    <a:bodyPr/>
                    <a:lstStyle/>
                    <a:p>
                      <a:pPr algn="ctr">
                        <a:lnSpc>
                          <a:spcPct val="107000"/>
                        </a:lnSpc>
                        <a:spcAft>
                          <a:spcPts val="0"/>
                        </a:spcAft>
                      </a:pPr>
                      <a:r>
                        <a:rPr lang="el-GR" sz="1000">
                          <a:effectLst/>
                        </a:rPr>
                        <a:t> </a:t>
                      </a:r>
                      <a:endParaRPr lang="el-G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333" marR="8333" marT="8333" marB="8333"/>
                </a:tc>
              </a:tr>
              <a:tr h="359084">
                <a:tc>
                  <a:txBody>
                    <a:bodyPr/>
                    <a:lstStyle/>
                    <a:p>
                      <a:pPr algn="ctr">
                        <a:lnSpc>
                          <a:spcPct val="107000"/>
                        </a:lnSpc>
                        <a:spcAft>
                          <a:spcPts val="0"/>
                        </a:spcAft>
                      </a:pPr>
                      <a:r>
                        <a:rPr lang="el-GR" sz="1000">
                          <a:effectLst/>
                        </a:rPr>
                        <a:t>1972</a:t>
                      </a:r>
                      <a:endParaRPr lang="el-G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333" marR="8333" marT="8333" marB="8333" anchor="ctr"/>
                </a:tc>
                <a:tc>
                  <a:txBody>
                    <a:bodyPr/>
                    <a:lstStyle/>
                    <a:p>
                      <a:pPr algn="ctr">
                        <a:lnSpc>
                          <a:spcPct val="107000"/>
                        </a:lnSpc>
                        <a:spcAft>
                          <a:spcPts val="0"/>
                        </a:spcAft>
                      </a:pPr>
                      <a:r>
                        <a:rPr lang="el-GR" sz="1000">
                          <a:effectLst/>
                        </a:rPr>
                        <a:t>Ο μάγκας με το τρίκυκλο </a:t>
                      </a:r>
                      <a:endParaRPr lang="el-G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333" marR="8333" marT="8333" marB="8333" anchor="ctr"/>
                </a:tc>
                <a:tc>
                  <a:txBody>
                    <a:bodyPr/>
                    <a:lstStyle/>
                    <a:p>
                      <a:pPr algn="ctr">
                        <a:lnSpc>
                          <a:spcPct val="107000"/>
                        </a:lnSpc>
                        <a:spcAft>
                          <a:spcPts val="0"/>
                        </a:spcAft>
                      </a:pPr>
                      <a:r>
                        <a:rPr lang="el-GR" sz="1000">
                          <a:effectLst/>
                        </a:rPr>
                        <a:t>Παράβας-Καραγιάννη</a:t>
                      </a:r>
                      <a:endParaRPr lang="el-G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333" marR="8333" marT="8333" marB="8333" anchor="ctr"/>
                </a:tc>
                <a:tc>
                  <a:txBody>
                    <a:bodyPr/>
                    <a:lstStyle/>
                    <a:p>
                      <a:pPr algn="ctr">
                        <a:lnSpc>
                          <a:spcPct val="107000"/>
                        </a:lnSpc>
                        <a:spcAft>
                          <a:spcPts val="0"/>
                        </a:spcAft>
                      </a:pPr>
                      <a:r>
                        <a:rPr lang="el-GR" sz="1000">
                          <a:effectLst/>
                        </a:rPr>
                        <a:t>Φίνος φίλμ </a:t>
                      </a:r>
                      <a:endParaRPr lang="el-G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333" marR="8333" marT="8333" marB="8333" anchor="ctr"/>
                </a:tc>
                <a:tc>
                  <a:txBody>
                    <a:bodyPr/>
                    <a:lstStyle/>
                    <a:p>
                      <a:pPr algn="ctr">
                        <a:lnSpc>
                          <a:spcPct val="107000"/>
                        </a:lnSpc>
                        <a:spcAft>
                          <a:spcPts val="0"/>
                        </a:spcAft>
                      </a:pPr>
                      <a:r>
                        <a:rPr lang="el-GR" sz="1000">
                          <a:effectLst/>
                        </a:rPr>
                        <a:t> </a:t>
                      </a:r>
                      <a:endParaRPr lang="el-G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333" marR="8333" marT="8333" marB="8333"/>
                </a:tc>
              </a:tr>
              <a:tr h="359084">
                <a:tc>
                  <a:txBody>
                    <a:bodyPr/>
                    <a:lstStyle/>
                    <a:p>
                      <a:pPr algn="ctr">
                        <a:lnSpc>
                          <a:spcPct val="107000"/>
                        </a:lnSpc>
                        <a:spcAft>
                          <a:spcPts val="0"/>
                        </a:spcAft>
                      </a:pPr>
                      <a:r>
                        <a:rPr lang="el-GR" sz="1000">
                          <a:effectLst/>
                        </a:rPr>
                        <a:t>1973</a:t>
                      </a:r>
                      <a:endParaRPr lang="el-G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333" marR="8333" marT="8333" marB="8333" anchor="ctr"/>
                </a:tc>
                <a:tc>
                  <a:txBody>
                    <a:bodyPr/>
                    <a:lstStyle/>
                    <a:p>
                      <a:pPr algn="ctr">
                        <a:lnSpc>
                          <a:spcPct val="107000"/>
                        </a:lnSpc>
                        <a:spcAft>
                          <a:spcPts val="0"/>
                        </a:spcAft>
                      </a:pPr>
                      <a:r>
                        <a:rPr lang="el-GR" sz="1000">
                          <a:effectLst/>
                        </a:rPr>
                        <a:t>Η Μαρία της σιωπής </a:t>
                      </a:r>
                      <a:endParaRPr lang="el-G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333" marR="8333" marT="8333" marB="8333" anchor="ctr"/>
                </a:tc>
                <a:tc>
                  <a:txBody>
                    <a:bodyPr/>
                    <a:lstStyle/>
                    <a:p>
                      <a:pPr algn="ctr">
                        <a:lnSpc>
                          <a:spcPct val="107000"/>
                        </a:lnSpc>
                        <a:spcAft>
                          <a:spcPts val="0"/>
                        </a:spcAft>
                      </a:pPr>
                      <a:r>
                        <a:rPr lang="el-GR" sz="1000">
                          <a:effectLst/>
                        </a:rPr>
                        <a:t>Βιουγουκλάκη-Αλεξανδράκης</a:t>
                      </a:r>
                      <a:endParaRPr lang="el-G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333" marR="8333" marT="8333" marB="8333" anchor="ctr"/>
                </a:tc>
                <a:tc>
                  <a:txBody>
                    <a:bodyPr/>
                    <a:lstStyle/>
                    <a:p>
                      <a:pPr algn="ctr">
                        <a:lnSpc>
                          <a:spcPct val="107000"/>
                        </a:lnSpc>
                        <a:spcAft>
                          <a:spcPts val="0"/>
                        </a:spcAft>
                      </a:pPr>
                      <a:r>
                        <a:rPr lang="el-GR" sz="1000">
                          <a:effectLst/>
                        </a:rPr>
                        <a:t>Φίνος φίλμ </a:t>
                      </a:r>
                      <a:endParaRPr lang="el-G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333" marR="8333" marT="8333" marB="8333" anchor="ctr"/>
                </a:tc>
                <a:tc>
                  <a:txBody>
                    <a:bodyPr/>
                    <a:lstStyle/>
                    <a:p>
                      <a:pPr algn="ctr">
                        <a:lnSpc>
                          <a:spcPct val="107000"/>
                        </a:lnSpc>
                        <a:spcAft>
                          <a:spcPts val="0"/>
                        </a:spcAft>
                      </a:pPr>
                      <a:r>
                        <a:rPr lang="el-GR" sz="1000">
                          <a:effectLst/>
                        </a:rPr>
                        <a:t> </a:t>
                      </a:r>
                      <a:endParaRPr lang="el-G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333" marR="8333" marT="8333" marB="8333"/>
                </a:tc>
              </a:tr>
              <a:tr h="359084">
                <a:tc>
                  <a:txBody>
                    <a:bodyPr/>
                    <a:lstStyle/>
                    <a:p>
                      <a:pPr algn="ctr">
                        <a:lnSpc>
                          <a:spcPct val="107000"/>
                        </a:lnSpc>
                        <a:spcAft>
                          <a:spcPts val="0"/>
                        </a:spcAft>
                      </a:pPr>
                      <a:r>
                        <a:rPr lang="el-GR" sz="1000">
                          <a:effectLst/>
                        </a:rPr>
                        <a:t>1973</a:t>
                      </a:r>
                      <a:endParaRPr lang="el-G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333" marR="8333" marT="8333" marB="8333" anchor="ctr"/>
                </a:tc>
                <a:tc>
                  <a:txBody>
                    <a:bodyPr/>
                    <a:lstStyle/>
                    <a:p>
                      <a:pPr algn="ctr">
                        <a:lnSpc>
                          <a:spcPct val="107000"/>
                        </a:lnSpc>
                        <a:spcAft>
                          <a:spcPts val="0"/>
                        </a:spcAft>
                      </a:pPr>
                      <a:r>
                        <a:rPr lang="el-GR" sz="1000">
                          <a:effectLst/>
                        </a:rPr>
                        <a:t>Ο φαντασμένος </a:t>
                      </a:r>
                      <a:endParaRPr lang="el-G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333" marR="8333" marT="8333" marB="8333" anchor="ctr"/>
                </a:tc>
                <a:tc>
                  <a:txBody>
                    <a:bodyPr/>
                    <a:lstStyle/>
                    <a:p>
                      <a:pPr algn="ctr">
                        <a:lnSpc>
                          <a:spcPct val="107000"/>
                        </a:lnSpc>
                        <a:spcAft>
                          <a:spcPts val="0"/>
                        </a:spcAft>
                      </a:pPr>
                      <a:r>
                        <a:rPr lang="el-GR" sz="1000">
                          <a:effectLst/>
                        </a:rPr>
                        <a:t>Κωνσταντάρας-Αρβανίτη</a:t>
                      </a:r>
                      <a:endParaRPr lang="el-G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333" marR="8333" marT="8333" marB="8333" anchor="ctr"/>
                </a:tc>
                <a:tc>
                  <a:txBody>
                    <a:bodyPr/>
                    <a:lstStyle/>
                    <a:p>
                      <a:pPr algn="ctr">
                        <a:lnSpc>
                          <a:spcPct val="107000"/>
                        </a:lnSpc>
                        <a:spcAft>
                          <a:spcPts val="0"/>
                        </a:spcAft>
                      </a:pPr>
                      <a:r>
                        <a:rPr lang="el-GR" sz="1000">
                          <a:effectLst/>
                        </a:rPr>
                        <a:t>Φίνος φίλμ </a:t>
                      </a:r>
                      <a:endParaRPr lang="el-G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333" marR="8333" marT="8333" marB="8333" anchor="ctr"/>
                </a:tc>
                <a:tc>
                  <a:txBody>
                    <a:bodyPr/>
                    <a:lstStyle/>
                    <a:p>
                      <a:pPr algn="ctr">
                        <a:lnSpc>
                          <a:spcPct val="107000"/>
                        </a:lnSpc>
                        <a:spcAft>
                          <a:spcPts val="0"/>
                        </a:spcAft>
                      </a:pPr>
                      <a:r>
                        <a:rPr lang="el-GR" sz="1000">
                          <a:effectLst/>
                        </a:rPr>
                        <a:t> </a:t>
                      </a:r>
                      <a:endParaRPr lang="el-G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333" marR="8333" marT="8333" marB="8333"/>
                </a:tc>
              </a:tr>
              <a:tr h="359084">
                <a:tc>
                  <a:txBody>
                    <a:bodyPr/>
                    <a:lstStyle/>
                    <a:p>
                      <a:pPr algn="ctr">
                        <a:lnSpc>
                          <a:spcPct val="107000"/>
                        </a:lnSpc>
                        <a:spcAft>
                          <a:spcPts val="0"/>
                        </a:spcAft>
                      </a:pPr>
                      <a:r>
                        <a:rPr lang="el-GR" sz="1000">
                          <a:effectLst/>
                        </a:rPr>
                        <a:t>1973</a:t>
                      </a:r>
                      <a:endParaRPr lang="el-G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333" marR="8333" marT="8333" marB="8333" anchor="ctr"/>
                </a:tc>
                <a:tc>
                  <a:txBody>
                    <a:bodyPr/>
                    <a:lstStyle/>
                    <a:p>
                      <a:pPr algn="ctr">
                        <a:lnSpc>
                          <a:spcPct val="107000"/>
                        </a:lnSpc>
                        <a:spcAft>
                          <a:spcPts val="0"/>
                        </a:spcAft>
                      </a:pPr>
                      <a:r>
                        <a:rPr lang="el-GR" sz="1000">
                          <a:effectLst/>
                        </a:rPr>
                        <a:t>Ο αστερισμός της παρθένου </a:t>
                      </a:r>
                      <a:endParaRPr lang="el-G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333" marR="8333" marT="8333" marB="8333" anchor="ctr"/>
                </a:tc>
                <a:tc>
                  <a:txBody>
                    <a:bodyPr/>
                    <a:lstStyle/>
                    <a:p>
                      <a:pPr algn="ctr">
                        <a:lnSpc>
                          <a:spcPct val="107000"/>
                        </a:lnSpc>
                        <a:spcAft>
                          <a:spcPts val="0"/>
                        </a:spcAft>
                      </a:pPr>
                      <a:r>
                        <a:rPr lang="el-GR" sz="1000">
                          <a:effectLst/>
                        </a:rPr>
                        <a:t>Λάσκαρη-Πολίτης</a:t>
                      </a:r>
                      <a:endParaRPr lang="el-G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333" marR="8333" marT="8333" marB="8333" anchor="ctr"/>
                </a:tc>
                <a:tc>
                  <a:txBody>
                    <a:bodyPr/>
                    <a:lstStyle/>
                    <a:p>
                      <a:pPr algn="ctr">
                        <a:lnSpc>
                          <a:spcPct val="107000"/>
                        </a:lnSpc>
                        <a:spcAft>
                          <a:spcPts val="0"/>
                        </a:spcAft>
                      </a:pPr>
                      <a:r>
                        <a:rPr lang="el-GR" sz="1000">
                          <a:effectLst/>
                        </a:rPr>
                        <a:t>Φίνος φίλμ </a:t>
                      </a:r>
                      <a:endParaRPr lang="el-G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333" marR="8333" marT="8333" marB="8333" anchor="ctr"/>
                </a:tc>
                <a:tc>
                  <a:txBody>
                    <a:bodyPr/>
                    <a:lstStyle/>
                    <a:p>
                      <a:pPr algn="ctr">
                        <a:lnSpc>
                          <a:spcPct val="107000"/>
                        </a:lnSpc>
                        <a:spcAft>
                          <a:spcPts val="0"/>
                        </a:spcAft>
                      </a:pPr>
                      <a:r>
                        <a:rPr lang="el-GR" sz="1000">
                          <a:effectLst/>
                        </a:rPr>
                        <a:t> </a:t>
                      </a:r>
                      <a:endParaRPr lang="el-G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333" marR="8333" marT="8333" marB="8333"/>
                </a:tc>
              </a:tr>
              <a:tr h="359084">
                <a:tc>
                  <a:txBody>
                    <a:bodyPr/>
                    <a:lstStyle/>
                    <a:p>
                      <a:pPr algn="ctr">
                        <a:lnSpc>
                          <a:spcPct val="107000"/>
                        </a:lnSpc>
                        <a:spcAft>
                          <a:spcPts val="0"/>
                        </a:spcAft>
                      </a:pPr>
                      <a:r>
                        <a:rPr lang="el-GR" sz="1000">
                          <a:effectLst/>
                        </a:rPr>
                        <a:t>1973</a:t>
                      </a:r>
                      <a:endParaRPr lang="el-G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333" marR="8333" marT="8333" marB="8333" anchor="ctr"/>
                </a:tc>
                <a:tc>
                  <a:txBody>
                    <a:bodyPr/>
                    <a:lstStyle/>
                    <a:p>
                      <a:pPr algn="ctr">
                        <a:lnSpc>
                          <a:spcPct val="107000"/>
                        </a:lnSpc>
                        <a:spcAft>
                          <a:spcPts val="0"/>
                        </a:spcAft>
                      </a:pPr>
                      <a:r>
                        <a:rPr lang="el-GR" sz="1000">
                          <a:effectLst/>
                        </a:rPr>
                        <a:t>Είκοσι γυναίκες και εγώ </a:t>
                      </a:r>
                      <a:endParaRPr lang="el-G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333" marR="8333" marT="8333" marB="8333" anchor="ctr"/>
                </a:tc>
                <a:tc>
                  <a:txBody>
                    <a:bodyPr/>
                    <a:lstStyle/>
                    <a:p>
                      <a:pPr algn="ctr">
                        <a:lnSpc>
                          <a:spcPct val="107000"/>
                        </a:lnSpc>
                        <a:spcAft>
                          <a:spcPts val="0"/>
                        </a:spcAft>
                      </a:pPr>
                      <a:r>
                        <a:rPr lang="el-GR" sz="1000">
                          <a:effectLst/>
                        </a:rPr>
                        <a:t>Βουτσάς-Λιβανού</a:t>
                      </a:r>
                      <a:endParaRPr lang="el-G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333" marR="8333" marT="8333" marB="8333" anchor="ctr"/>
                </a:tc>
                <a:tc>
                  <a:txBody>
                    <a:bodyPr/>
                    <a:lstStyle/>
                    <a:p>
                      <a:pPr algn="ctr">
                        <a:lnSpc>
                          <a:spcPct val="107000"/>
                        </a:lnSpc>
                        <a:spcAft>
                          <a:spcPts val="0"/>
                        </a:spcAft>
                      </a:pPr>
                      <a:r>
                        <a:rPr lang="el-GR" sz="1000">
                          <a:effectLst/>
                        </a:rPr>
                        <a:t>Φίνος φίλμ </a:t>
                      </a:r>
                      <a:endParaRPr lang="el-G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333" marR="8333" marT="8333" marB="8333" anchor="ctr"/>
                </a:tc>
                <a:tc>
                  <a:txBody>
                    <a:bodyPr/>
                    <a:lstStyle/>
                    <a:p>
                      <a:pPr algn="ctr">
                        <a:lnSpc>
                          <a:spcPct val="107000"/>
                        </a:lnSpc>
                        <a:spcAft>
                          <a:spcPts val="0"/>
                        </a:spcAft>
                      </a:pPr>
                      <a:r>
                        <a:rPr lang="el-GR" sz="1000">
                          <a:effectLst/>
                        </a:rPr>
                        <a:t> </a:t>
                      </a:r>
                      <a:endParaRPr lang="el-G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333" marR="8333" marT="8333" marB="8333"/>
                </a:tc>
              </a:tr>
              <a:tr h="359084">
                <a:tc>
                  <a:txBody>
                    <a:bodyPr/>
                    <a:lstStyle/>
                    <a:p>
                      <a:pPr algn="ctr">
                        <a:lnSpc>
                          <a:spcPct val="107000"/>
                        </a:lnSpc>
                        <a:spcAft>
                          <a:spcPts val="0"/>
                        </a:spcAft>
                      </a:pPr>
                      <a:r>
                        <a:rPr lang="el-GR" sz="1000">
                          <a:effectLst/>
                        </a:rPr>
                        <a:t>1973</a:t>
                      </a:r>
                      <a:endParaRPr lang="el-G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333" marR="8333" marT="8333" marB="8333" anchor="ctr"/>
                </a:tc>
                <a:tc>
                  <a:txBody>
                    <a:bodyPr/>
                    <a:lstStyle/>
                    <a:p>
                      <a:pPr algn="ctr">
                        <a:lnSpc>
                          <a:spcPct val="107000"/>
                        </a:lnSpc>
                        <a:spcAft>
                          <a:spcPts val="0"/>
                        </a:spcAft>
                      </a:pPr>
                      <a:r>
                        <a:rPr lang="el-GR" sz="1000">
                          <a:effectLst/>
                        </a:rPr>
                        <a:t>Ο εχθρός του λαού </a:t>
                      </a:r>
                      <a:endParaRPr lang="el-G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333" marR="8333" marT="8333" marB="8333" anchor="ctr"/>
                </a:tc>
                <a:tc>
                  <a:txBody>
                    <a:bodyPr/>
                    <a:lstStyle/>
                    <a:p>
                      <a:pPr algn="ctr">
                        <a:lnSpc>
                          <a:spcPct val="107000"/>
                        </a:lnSpc>
                        <a:spcAft>
                          <a:spcPts val="0"/>
                        </a:spcAft>
                      </a:pPr>
                      <a:r>
                        <a:rPr lang="el-GR" sz="1000">
                          <a:effectLst/>
                        </a:rPr>
                        <a:t>Κούρκουλος-Μπάρκουλης</a:t>
                      </a:r>
                      <a:endParaRPr lang="el-G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333" marR="8333" marT="8333" marB="8333" anchor="ctr"/>
                </a:tc>
                <a:tc>
                  <a:txBody>
                    <a:bodyPr/>
                    <a:lstStyle/>
                    <a:p>
                      <a:pPr algn="ctr">
                        <a:lnSpc>
                          <a:spcPct val="107000"/>
                        </a:lnSpc>
                        <a:spcAft>
                          <a:spcPts val="0"/>
                        </a:spcAft>
                      </a:pPr>
                      <a:r>
                        <a:rPr lang="el-GR" sz="1000">
                          <a:effectLst/>
                        </a:rPr>
                        <a:t>Φίνος φίλμ </a:t>
                      </a:r>
                      <a:endParaRPr lang="el-G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333" marR="8333" marT="8333" marB="8333" anchor="ctr"/>
                </a:tc>
                <a:tc>
                  <a:txBody>
                    <a:bodyPr/>
                    <a:lstStyle/>
                    <a:p>
                      <a:pPr algn="ctr">
                        <a:lnSpc>
                          <a:spcPct val="107000"/>
                        </a:lnSpc>
                        <a:spcAft>
                          <a:spcPts val="0"/>
                        </a:spcAft>
                      </a:pPr>
                      <a:r>
                        <a:rPr lang="el-GR" sz="1000">
                          <a:effectLst/>
                        </a:rPr>
                        <a:t> </a:t>
                      </a:r>
                      <a:endParaRPr lang="el-G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333" marR="8333" marT="8333" marB="8333"/>
                </a:tc>
              </a:tr>
              <a:tr h="359084">
                <a:tc>
                  <a:txBody>
                    <a:bodyPr/>
                    <a:lstStyle/>
                    <a:p>
                      <a:pPr algn="ctr">
                        <a:lnSpc>
                          <a:spcPct val="107000"/>
                        </a:lnSpc>
                        <a:spcAft>
                          <a:spcPts val="0"/>
                        </a:spcAft>
                      </a:pPr>
                      <a:r>
                        <a:rPr lang="el-GR" sz="1000">
                          <a:effectLst/>
                        </a:rPr>
                        <a:t>1973</a:t>
                      </a:r>
                      <a:endParaRPr lang="el-G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333" marR="8333" marT="8333" marB="8333" anchor="ctr"/>
                </a:tc>
                <a:tc>
                  <a:txBody>
                    <a:bodyPr/>
                    <a:lstStyle/>
                    <a:p>
                      <a:pPr algn="ctr">
                        <a:lnSpc>
                          <a:spcPct val="107000"/>
                        </a:lnSpc>
                        <a:spcAft>
                          <a:spcPts val="0"/>
                        </a:spcAft>
                      </a:pPr>
                      <a:r>
                        <a:rPr lang="el-GR" sz="1000">
                          <a:effectLst/>
                        </a:rPr>
                        <a:t>Θέμα συνειδήσεως </a:t>
                      </a:r>
                      <a:endParaRPr lang="el-G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333" marR="8333" marT="8333" marB="8333" anchor="ctr"/>
                </a:tc>
                <a:tc>
                  <a:txBody>
                    <a:bodyPr/>
                    <a:lstStyle/>
                    <a:p>
                      <a:pPr algn="ctr">
                        <a:lnSpc>
                          <a:spcPct val="107000"/>
                        </a:lnSpc>
                        <a:spcAft>
                          <a:spcPts val="0"/>
                        </a:spcAft>
                      </a:pPr>
                      <a:r>
                        <a:rPr lang="el-GR" sz="1000">
                          <a:effectLst/>
                        </a:rPr>
                        <a:t>Κούρκουλος-Αρβανίτη</a:t>
                      </a:r>
                      <a:endParaRPr lang="el-G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333" marR="8333" marT="8333" marB="8333" anchor="ctr"/>
                </a:tc>
                <a:tc>
                  <a:txBody>
                    <a:bodyPr/>
                    <a:lstStyle/>
                    <a:p>
                      <a:pPr algn="ctr">
                        <a:lnSpc>
                          <a:spcPct val="107000"/>
                        </a:lnSpc>
                        <a:spcAft>
                          <a:spcPts val="0"/>
                        </a:spcAft>
                      </a:pPr>
                      <a:r>
                        <a:rPr lang="el-GR" sz="1000">
                          <a:effectLst/>
                        </a:rPr>
                        <a:t>Φίνος φίλμ </a:t>
                      </a:r>
                      <a:endParaRPr lang="el-G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333" marR="8333" marT="8333" marB="8333" anchor="ctr"/>
                </a:tc>
                <a:tc>
                  <a:txBody>
                    <a:bodyPr/>
                    <a:lstStyle/>
                    <a:p>
                      <a:pPr algn="ctr">
                        <a:lnSpc>
                          <a:spcPct val="107000"/>
                        </a:lnSpc>
                        <a:spcAft>
                          <a:spcPts val="0"/>
                        </a:spcAft>
                      </a:pPr>
                      <a:r>
                        <a:rPr lang="el-GR" sz="1000">
                          <a:effectLst/>
                        </a:rPr>
                        <a:t> </a:t>
                      </a:r>
                      <a:endParaRPr lang="el-G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333" marR="8333" marT="8333" marB="8333"/>
                </a:tc>
              </a:tr>
              <a:tr h="359084">
                <a:tc>
                  <a:txBody>
                    <a:bodyPr/>
                    <a:lstStyle/>
                    <a:p>
                      <a:pPr algn="ctr">
                        <a:lnSpc>
                          <a:spcPct val="107000"/>
                        </a:lnSpc>
                        <a:spcAft>
                          <a:spcPts val="0"/>
                        </a:spcAft>
                      </a:pPr>
                      <a:r>
                        <a:rPr lang="el-GR" sz="1000">
                          <a:effectLst/>
                        </a:rPr>
                        <a:t>1974</a:t>
                      </a:r>
                      <a:endParaRPr lang="el-G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333" marR="8333" marT="8333" marB="8333" anchor="ctr"/>
                </a:tc>
                <a:tc>
                  <a:txBody>
                    <a:bodyPr/>
                    <a:lstStyle/>
                    <a:p>
                      <a:pPr algn="ctr">
                        <a:lnSpc>
                          <a:spcPct val="107000"/>
                        </a:lnSpc>
                        <a:spcAft>
                          <a:spcPts val="0"/>
                        </a:spcAft>
                      </a:pPr>
                      <a:r>
                        <a:rPr lang="el-GR" sz="1000">
                          <a:effectLst/>
                        </a:rPr>
                        <a:t>Εραστές του ονείρου</a:t>
                      </a:r>
                      <a:endParaRPr lang="el-G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333" marR="8333" marT="8333" marB="8333" anchor="ctr"/>
                </a:tc>
                <a:tc>
                  <a:txBody>
                    <a:bodyPr/>
                    <a:lstStyle/>
                    <a:p>
                      <a:pPr algn="ctr">
                        <a:lnSpc>
                          <a:spcPct val="107000"/>
                        </a:lnSpc>
                        <a:spcAft>
                          <a:spcPts val="0"/>
                        </a:spcAft>
                      </a:pPr>
                      <a:r>
                        <a:rPr lang="el-GR" sz="1000">
                          <a:effectLst/>
                        </a:rPr>
                        <a:t>Λάσκαρη-Παπαμιχαήλ</a:t>
                      </a:r>
                      <a:endParaRPr lang="el-G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333" marR="8333" marT="8333" marB="8333" anchor="ctr"/>
                </a:tc>
                <a:tc>
                  <a:txBody>
                    <a:bodyPr/>
                    <a:lstStyle/>
                    <a:p>
                      <a:pPr algn="ctr">
                        <a:lnSpc>
                          <a:spcPct val="107000"/>
                        </a:lnSpc>
                        <a:spcAft>
                          <a:spcPts val="0"/>
                        </a:spcAft>
                      </a:pPr>
                      <a:r>
                        <a:rPr lang="el-GR" sz="1000">
                          <a:effectLst/>
                        </a:rPr>
                        <a:t>Φίνος φίλμ </a:t>
                      </a:r>
                      <a:endParaRPr lang="el-G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333" marR="8333" marT="8333" marB="8333" anchor="ctr"/>
                </a:tc>
                <a:tc>
                  <a:txBody>
                    <a:bodyPr/>
                    <a:lstStyle/>
                    <a:p>
                      <a:pPr algn="ctr">
                        <a:lnSpc>
                          <a:spcPct val="107000"/>
                        </a:lnSpc>
                        <a:spcAft>
                          <a:spcPts val="0"/>
                        </a:spcAft>
                      </a:pPr>
                      <a:r>
                        <a:rPr lang="el-GR" sz="1000" dirty="0">
                          <a:effectLst/>
                        </a:rPr>
                        <a:t> </a:t>
                      </a:r>
                      <a:endParaRPr lang="el-G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333" marR="8333" marT="8333" marB="8333"/>
                </a:tc>
              </a:tr>
              <a:tr h="359084">
                <a:tc>
                  <a:txBody>
                    <a:bodyPr/>
                    <a:lstStyle/>
                    <a:p>
                      <a:pPr algn="ctr">
                        <a:lnSpc>
                          <a:spcPct val="107000"/>
                        </a:lnSpc>
                        <a:spcAft>
                          <a:spcPts val="0"/>
                        </a:spcAft>
                      </a:pPr>
                      <a:r>
                        <a:rPr lang="el-GR" sz="1000">
                          <a:effectLst/>
                        </a:rPr>
                        <a:t>1975</a:t>
                      </a:r>
                      <a:endParaRPr lang="el-G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333" marR="8333" marT="8333" marB="8333" anchor="ctr"/>
                </a:tc>
                <a:tc>
                  <a:txBody>
                    <a:bodyPr/>
                    <a:lstStyle/>
                    <a:p>
                      <a:pPr algn="ctr">
                        <a:lnSpc>
                          <a:spcPct val="107000"/>
                        </a:lnSpc>
                        <a:spcAft>
                          <a:spcPts val="0"/>
                        </a:spcAft>
                      </a:pPr>
                      <a:r>
                        <a:rPr lang="el-GR" sz="1000">
                          <a:effectLst/>
                        </a:rPr>
                        <a:t>Ο τρομοκράτης </a:t>
                      </a:r>
                      <a:endParaRPr lang="el-G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333" marR="8333" marT="8333" marB="8333" anchor="ctr"/>
                </a:tc>
                <a:tc>
                  <a:txBody>
                    <a:bodyPr/>
                    <a:lstStyle/>
                    <a:p>
                      <a:pPr algn="ctr">
                        <a:lnSpc>
                          <a:spcPct val="107000"/>
                        </a:lnSpc>
                        <a:spcAft>
                          <a:spcPts val="0"/>
                        </a:spcAft>
                      </a:pPr>
                      <a:r>
                        <a:rPr lang="el-GR" sz="1000">
                          <a:effectLst/>
                        </a:rPr>
                        <a:t>Βουτσάς-Δαδινόπουλος</a:t>
                      </a:r>
                      <a:endParaRPr lang="el-G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333" marR="8333" marT="8333" marB="8333" anchor="ctr"/>
                </a:tc>
                <a:tc>
                  <a:txBody>
                    <a:bodyPr/>
                    <a:lstStyle/>
                    <a:p>
                      <a:pPr algn="ctr">
                        <a:lnSpc>
                          <a:spcPct val="107000"/>
                        </a:lnSpc>
                        <a:spcAft>
                          <a:spcPts val="0"/>
                        </a:spcAft>
                      </a:pPr>
                      <a:r>
                        <a:rPr lang="el-GR" sz="1000">
                          <a:effectLst/>
                        </a:rPr>
                        <a:t>Φίνος φίλμ </a:t>
                      </a:r>
                      <a:endParaRPr lang="el-G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333" marR="8333" marT="8333" marB="8333" anchor="ctr"/>
                </a:tc>
                <a:tc>
                  <a:txBody>
                    <a:bodyPr/>
                    <a:lstStyle/>
                    <a:p>
                      <a:pPr algn="ctr">
                        <a:lnSpc>
                          <a:spcPct val="107000"/>
                        </a:lnSpc>
                        <a:spcAft>
                          <a:spcPts val="0"/>
                        </a:spcAft>
                      </a:pPr>
                      <a:r>
                        <a:rPr lang="el-GR" sz="1000">
                          <a:effectLst/>
                        </a:rPr>
                        <a:t> </a:t>
                      </a:r>
                      <a:endParaRPr lang="el-G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333" marR="8333" marT="8333" marB="8333"/>
                </a:tc>
              </a:tr>
              <a:tr h="359084">
                <a:tc>
                  <a:txBody>
                    <a:bodyPr/>
                    <a:lstStyle/>
                    <a:p>
                      <a:pPr algn="ctr">
                        <a:lnSpc>
                          <a:spcPct val="107000"/>
                        </a:lnSpc>
                        <a:spcAft>
                          <a:spcPts val="0"/>
                        </a:spcAft>
                      </a:pPr>
                      <a:r>
                        <a:rPr lang="el-GR" sz="1000">
                          <a:effectLst/>
                        </a:rPr>
                        <a:t>1975</a:t>
                      </a:r>
                      <a:endParaRPr lang="el-G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333" marR="8333" marT="8333" marB="8333" anchor="ctr"/>
                </a:tc>
                <a:tc>
                  <a:txBody>
                    <a:bodyPr/>
                    <a:lstStyle/>
                    <a:p>
                      <a:pPr algn="ctr">
                        <a:lnSpc>
                          <a:spcPct val="107000"/>
                        </a:lnSpc>
                        <a:spcAft>
                          <a:spcPts val="0"/>
                        </a:spcAft>
                      </a:pPr>
                      <a:r>
                        <a:rPr lang="el-GR" sz="1000">
                          <a:effectLst/>
                        </a:rPr>
                        <a:t>Ενα τάνκ στο κρεββάτι μου </a:t>
                      </a:r>
                      <a:endParaRPr lang="el-G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333" marR="8333" marT="8333" marB="8333" anchor="ctr"/>
                </a:tc>
                <a:tc>
                  <a:txBody>
                    <a:bodyPr/>
                    <a:lstStyle/>
                    <a:p>
                      <a:pPr algn="ctr">
                        <a:lnSpc>
                          <a:spcPct val="107000"/>
                        </a:lnSpc>
                        <a:spcAft>
                          <a:spcPts val="0"/>
                        </a:spcAft>
                      </a:pPr>
                      <a:r>
                        <a:rPr lang="el-GR" sz="1000">
                          <a:effectLst/>
                        </a:rPr>
                        <a:t>Βουτσάς-Μαυρομάτη</a:t>
                      </a:r>
                      <a:endParaRPr lang="el-G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333" marR="8333" marT="8333" marB="8333" anchor="ctr"/>
                </a:tc>
                <a:tc>
                  <a:txBody>
                    <a:bodyPr/>
                    <a:lstStyle/>
                    <a:p>
                      <a:pPr algn="ctr">
                        <a:lnSpc>
                          <a:spcPct val="107000"/>
                        </a:lnSpc>
                        <a:spcAft>
                          <a:spcPts val="0"/>
                        </a:spcAft>
                      </a:pPr>
                      <a:r>
                        <a:rPr lang="el-GR" sz="1000">
                          <a:effectLst/>
                        </a:rPr>
                        <a:t>Φίνος φίλμ </a:t>
                      </a:r>
                      <a:endParaRPr lang="el-G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333" marR="8333" marT="8333" marB="8333" anchor="ctr"/>
                </a:tc>
                <a:tc>
                  <a:txBody>
                    <a:bodyPr/>
                    <a:lstStyle/>
                    <a:p>
                      <a:pPr algn="ctr">
                        <a:lnSpc>
                          <a:spcPct val="107000"/>
                        </a:lnSpc>
                        <a:spcAft>
                          <a:spcPts val="0"/>
                        </a:spcAft>
                      </a:pPr>
                      <a:r>
                        <a:rPr lang="el-GR" sz="1000">
                          <a:effectLst/>
                        </a:rPr>
                        <a:t> </a:t>
                      </a:r>
                      <a:endParaRPr lang="el-G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333" marR="8333" marT="8333" marB="8333"/>
                </a:tc>
              </a:tr>
              <a:tr h="359084">
                <a:tc>
                  <a:txBody>
                    <a:bodyPr/>
                    <a:lstStyle/>
                    <a:p>
                      <a:pPr algn="ctr">
                        <a:lnSpc>
                          <a:spcPct val="107000"/>
                        </a:lnSpc>
                        <a:spcAft>
                          <a:spcPts val="0"/>
                        </a:spcAft>
                      </a:pPr>
                      <a:r>
                        <a:rPr lang="el-GR" sz="1000">
                          <a:effectLst/>
                        </a:rPr>
                        <a:t>1976</a:t>
                      </a:r>
                      <a:endParaRPr lang="el-G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333" marR="8333" marT="8333" marB="8333" anchor="ctr"/>
                </a:tc>
                <a:tc>
                  <a:txBody>
                    <a:bodyPr/>
                    <a:lstStyle/>
                    <a:p>
                      <a:pPr algn="ctr">
                        <a:lnSpc>
                          <a:spcPct val="107000"/>
                        </a:lnSpc>
                        <a:spcAft>
                          <a:spcPts val="0"/>
                        </a:spcAft>
                      </a:pPr>
                      <a:r>
                        <a:rPr lang="el-GR" sz="1000">
                          <a:effectLst/>
                        </a:rPr>
                        <a:t>Ο θανάσης στην χώρα της σφαλιάρας </a:t>
                      </a:r>
                      <a:endParaRPr lang="el-G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333" marR="8333" marT="8333" marB="8333" anchor="ctr"/>
                </a:tc>
                <a:tc>
                  <a:txBody>
                    <a:bodyPr/>
                    <a:lstStyle/>
                    <a:p>
                      <a:pPr algn="ctr">
                        <a:lnSpc>
                          <a:spcPct val="107000"/>
                        </a:lnSpc>
                        <a:spcAft>
                          <a:spcPts val="0"/>
                        </a:spcAft>
                      </a:pPr>
                      <a:r>
                        <a:rPr lang="el-GR" sz="1000">
                          <a:effectLst/>
                        </a:rPr>
                        <a:t>Βέγγος-Λογοθέτης</a:t>
                      </a:r>
                      <a:endParaRPr lang="el-G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333" marR="8333" marT="8333" marB="8333" anchor="ctr"/>
                </a:tc>
                <a:tc>
                  <a:txBody>
                    <a:bodyPr/>
                    <a:lstStyle/>
                    <a:p>
                      <a:pPr algn="ctr">
                        <a:lnSpc>
                          <a:spcPct val="107000"/>
                        </a:lnSpc>
                        <a:spcAft>
                          <a:spcPts val="0"/>
                        </a:spcAft>
                      </a:pPr>
                      <a:r>
                        <a:rPr lang="el-GR" sz="1000">
                          <a:effectLst/>
                        </a:rPr>
                        <a:t>Ντ.Κατσουρίδης</a:t>
                      </a:r>
                      <a:endParaRPr lang="el-G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333" marR="8333" marT="8333" marB="8333" anchor="ctr"/>
                </a:tc>
                <a:tc>
                  <a:txBody>
                    <a:bodyPr/>
                    <a:lstStyle/>
                    <a:p>
                      <a:pPr algn="ctr">
                        <a:lnSpc>
                          <a:spcPct val="107000"/>
                        </a:lnSpc>
                        <a:spcAft>
                          <a:spcPts val="0"/>
                        </a:spcAft>
                      </a:pPr>
                      <a:r>
                        <a:rPr lang="el-GR" sz="1000">
                          <a:effectLst/>
                        </a:rPr>
                        <a:t> </a:t>
                      </a:r>
                      <a:endParaRPr lang="el-G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333" marR="8333" marT="8333" marB="8333"/>
                </a:tc>
              </a:tr>
              <a:tr h="359084">
                <a:tc>
                  <a:txBody>
                    <a:bodyPr/>
                    <a:lstStyle/>
                    <a:p>
                      <a:pPr algn="ctr">
                        <a:lnSpc>
                          <a:spcPct val="107000"/>
                        </a:lnSpc>
                        <a:spcAft>
                          <a:spcPts val="0"/>
                        </a:spcAft>
                      </a:pPr>
                      <a:r>
                        <a:rPr lang="el-GR" sz="1000">
                          <a:effectLst/>
                        </a:rPr>
                        <a:t>1977</a:t>
                      </a:r>
                      <a:endParaRPr lang="el-G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333" marR="8333" marT="8333" marB="8333" anchor="ctr"/>
                </a:tc>
                <a:tc>
                  <a:txBody>
                    <a:bodyPr/>
                    <a:lstStyle/>
                    <a:p>
                      <a:pPr algn="ctr">
                        <a:lnSpc>
                          <a:spcPct val="107000"/>
                        </a:lnSpc>
                        <a:spcAft>
                          <a:spcPts val="0"/>
                        </a:spcAft>
                      </a:pPr>
                      <a:r>
                        <a:rPr lang="el-GR" sz="1000">
                          <a:effectLst/>
                        </a:rPr>
                        <a:t>Ο κυρ Γιώργης εκπαιδεύεται </a:t>
                      </a:r>
                      <a:endParaRPr lang="el-G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333" marR="8333" marT="8333" marB="8333" anchor="ctr"/>
                </a:tc>
                <a:tc>
                  <a:txBody>
                    <a:bodyPr/>
                    <a:lstStyle/>
                    <a:p>
                      <a:pPr algn="ctr">
                        <a:lnSpc>
                          <a:spcPct val="107000"/>
                        </a:lnSpc>
                        <a:spcAft>
                          <a:spcPts val="0"/>
                        </a:spcAft>
                      </a:pPr>
                      <a:r>
                        <a:rPr lang="el-GR" sz="1000">
                          <a:effectLst/>
                        </a:rPr>
                        <a:t>Παπαγιανόπουλος-Καζιάνη</a:t>
                      </a:r>
                      <a:endParaRPr lang="el-G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333" marR="8333" marT="8333" marB="8333" anchor="ctr"/>
                </a:tc>
                <a:tc>
                  <a:txBody>
                    <a:bodyPr/>
                    <a:lstStyle/>
                    <a:p>
                      <a:pPr algn="ctr">
                        <a:lnSpc>
                          <a:spcPct val="107000"/>
                        </a:lnSpc>
                        <a:spcAft>
                          <a:spcPts val="0"/>
                        </a:spcAft>
                      </a:pPr>
                      <a:r>
                        <a:rPr lang="el-GR" sz="1000">
                          <a:effectLst/>
                        </a:rPr>
                        <a:t>Φίνος φίλμ </a:t>
                      </a:r>
                      <a:endParaRPr lang="el-G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333" marR="8333" marT="8333" marB="8333" anchor="ctr"/>
                </a:tc>
                <a:tc>
                  <a:txBody>
                    <a:bodyPr/>
                    <a:lstStyle/>
                    <a:p>
                      <a:pPr algn="ctr">
                        <a:lnSpc>
                          <a:spcPct val="107000"/>
                        </a:lnSpc>
                        <a:spcAft>
                          <a:spcPts val="0"/>
                        </a:spcAft>
                      </a:pPr>
                      <a:r>
                        <a:rPr lang="el-GR" sz="1000">
                          <a:effectLst/>
                        </a:rPr>
                        <a:t> </a:t>
                      </a:r>
                      <a:endParaRPr lang="el-G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333" marR="8333" marT="8333" marB="8333"/>
                </a:tc>
              </a:tr>
              <a:tr h="187875">
                <a:tc>
                  <a:txBody>
                    <a:bodyPr/>
                    <a:lstStyle/>
                    <a:p>
                      <a:pPr algn="ctr">
                        <a:lnSpc>
                          <a:spcPct val="107000"/>
                        </a:lnSpc>
                        <a:spcAft>
                          <a:spcPts val="0"/>
                        </a:spcAft>
                      </a:pPr>
                      <a:r>
                        <a:rPr lang="el-GR" sz="1000">
                          <a:effectLst/>
                        </a:rPr>
                        <a:t>1980</a:t>
                      </a:r>
                      <a:endParaRPr lang="el-G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333" marR="8333" marT="8333" marB="8333" anchor="ctr"/>
                </a:tc>
                <a:tc>
                  <a:txBody>
                    <a:bodyPr/>
                    <a:lstStyle/>
                    <a:p>
                      <a:pPr algn="ctr">
                        <a:lnSpc>
                          <a:spcPct val="107000"/>
                        </a:lnSpc>
                        <a:spcAft>
                          <a:spcPts val="0"/>
                        </a:spcAft>
                      </a:pPr>
                      <a:r>
                        <a:rPr lang="el-GR" sz="1000">
                          <a:effectLst/>
                        </a:rPr>
                        <a:t>Ο τρελός καμικάζι </a:t>
                      </a:r>
                      <a:endParaRPr lang="el-G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333" marR="8333" marT="8333" marB="8333" anchor="ctr"/>
                </a:tc>
                <a:tc>
                  <a:txBody>
                    <a:bodyPr/>
                    <a:lstStyle/>
                    <a:p>
                      <a:pPr algn="ctr">
                        <a:lnSpc>
                          <a:spcPct val="107000"/>
                        </a:lnSpc>
                        <a:spcAft>
                          <a:spcPts val="0"/>
                        </a:spcAft>
                      </a:pPr>
                      <a:r>
                        <a:rPr lang="el-GR" sz="1000">
                          <a:effectLst/>
                        </a:rPr>
                        <a:t>Βέγγος-Τριφύλλη</a:t>
                      </a:r>
                      <a:endParaRPr lang="el-G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333" marR="8333" marT="8333" marB="8333" anchor="ctr"/>
                </a:tc>
                <a:tc>
                  <a:txBody>
                    <a:bodyPr/>
                    <a:lstStyle/>
                    <a:p>
                      <a:pPr algn="ctr">
                        <a:lnSpc>
                          <a:spcPct val="107000"/>
                        </a:lnSpc>
                        <a:spcAft>
                          <a:spcPts val="0"/>
                        </a:spcAft>
                      </a:pPr>
                      <a:r>
                        <a:rPr lang="el-GR" sz="1000">
                          <a:effectLst/>
                        </a:rPr>
                        <a:t>Ντ.Κατσουρίδης</a:t>
                      </a:r>
                      <a:endParaRPr lang="el-G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333" marR="8333" marT="8333" marB="8333" anchor="ctr"/>
                </a:tc>
                <a:tc>
                  <a:txBody>
                    <a:bodyPr/>
                    <a:lstStyle/>
                    <a:p>
                      <a:pPr algn="ctr">
                        <a:lnSpc>
                          <a:spcPct val="107000"/>
                        </a:lnSpc>
                        <a:spcAft>
                          <a:spcPts val="0"/>
                        </a:spcAft>
                      </a:pPr>
                      <a:r>
                        <a:rPr lang="el-GR" sz="1000">
                          <a:effectLst/>
                        </a:rPr>
                        <a:t> </a:t>
                      </a:r>
                      <a:endParaRPr lang="el-G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333" marR="8333" marT="8333" marB="8333"/>
                </a:tc>
              </a:tr>
              <a:tr h="359084">
                <a:tc>
                  <a:txBody>
                    <a:bodyPr/>
                    <a:lstStyle/>
                    <a:p>
                      <a:pPr algn="ctr">
                        <a:lnSpc>
                          <a:spcPct val="107000"/>
                        </a:lnSpc>
                        <a:spcAft>
                          <a:spcPts val="0"/>
                        </a:spcAft>
                      </a:pPr>
                      <a:r>
                        <a:rPr lang="el-GR" sz="1000">
                          <a:effectLst/>
                        </a:rPr>
                        <a:t>1980</a:t>
                      </a:r>
                      <a:endParaRPr lang="el-G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333" marR="8333" marT="8333" marB="8333" anchor="ctr"/>
                </a:tc>
                <a:tc>
                  <a:txBody>
                    <a:bodyPr/>
                    <a:lstStyle/>
                    <a:p>
                      <a:pPr algn="ctr">
                        <a:lnSpc>
                          <a:spcPct val="107000"/>
                        </a:lnSpc>
                        <a:spcAft>
                          <a:spcPts val="0"/>
                        </a:spcAft>
                      </a:pPr>
                      <a:r>
                        <a:rPr lang="el-GR" sz="1000">
                          <a:effectLst/>
                        </a:rPr>
                        <a:t>Ψάχνοντας για tην Πηνελόπη </a:t>
                      </a:r>
                      <a:endParaRPr lang="el-G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333" marR="8333" marT="8333" marB="8333" anchor="ctr"/>
                </a:tc>
                <a:tc>
                  <a:txBody>
                    <a:bodyPr/>
                    <a:lstStyle/>
                    <a:p>
                      <a:pPr algn="ctr">
                        <a:lnSpc>
                          <a:spcPct val="107000"/>
                        </a:lnSpc>
                        <a:spcAft>
                          <a:spcPts val="0"/>
                        </a:spcAft>
                      </a:pPr>
                      <a:r>
                        <a:rPr lang="el-GR" sz="1000">
                          <a:effectLst/>
                        </a:rPr>
                        <a:t>Καζάν-Α.Κολλάτος</a:t>
                      </a:r>
                      <a:endParaRPr lang="el-G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333" marR="8333" marT="8333" marB="8333" anchor="ctr"/>
                </a:tc>
                <a:tc>
                  <a:txBody>
                    <a:bodyPr/>
                    <a:lstStyle/>
                    <a:p>
                      <a:pPr algn="ctr">
                        <a:lnSpc>
                          <a:spcPct val="107000"/>
                        </a:lnSpc>
                        <a:spcAft>
                          <a:spcPts val="0"/>
                        </a:spcAft>
                      </a:pPr>
                      <a:r>
                        <a:rPr lang="el-GR" sz="1000">
                          <a:effectLst/>
                        </a:rPr>
                        <a:t>Δ.Κολλάτος</a:t>
                      </a:r>
                      <a:endParaRPr lang="el-G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333" marR="8333" marT="8333" marB="8333" anchor="ctr"/>
                </a:tc>
                <a:tc>
                  <a:txBody>
                    <a:bodyPr/>
                    <a:lstStyle/>
                    <a:p>
                      <a:pPr algn="ctr">
                        <a:lnSpc>
                          <a:spcPct val="107000"/>
                        </a:lnSpc>
                        <a:spcAft>
                          <a:spcPts val="0"/>
                        </a:spcAft>
                      </a:pPr>
                      <a:r>
                        <a:rPr lang="el-GR" sz="1000" dirty="0">
                          <a:effectLst/>
                        </a:rPr>
                        <a:t> </a:t>
                      </a:r>
                      <a:endParaRPr lang="el-G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333" marR="8333" marT="8333" marB="8333"/>
                </a:tc>
              </a:tr>
            </a:tbl>
          </a:graphicData>
        </a:graphic>
      </p:graphicFrame>
      <p:sp>
        <p:nvSpPr>
          <p:cNvPr id="5" name="Rectangle 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spTree>
    <p:extLst>
      <p:ext uri="{BB962C8B-B14F-4D97-AF65-F5344CB8AC3E}">
        <p14:creationId xmlns:p14="http://schemas.microsoft.com/office/powerpoint/2010/main" val="15811755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lumMod val="65000"/>
              </a:schemeClr>
            </a:gs>
            <a:gs pos="45000">
              <a:schemeClr val="bg2">
                <a:lumMod val="25000"/>
              </a:schemeClr>
            </a:gs>
            <a:gs pos="94656">
              <a:schemeClr val="accent3"/>
            </a:gs>
            <a:gs pos="71000">
              <a:schemeClr val="bg2">
                <a:lumMod val="10000"/>
              </a:schemeClr>
            </a:gs>
          </a:gsLst>
          <a:lin ang="5400000" scaled="0"/>
          <a:tileRect/>
        </a:gradFill>
        <a:effectLst/>
      </p:bgPr>
    </p:bg>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67544" y="4725144"/>
            <a:ext cx="8229600" cy="1728192"/>
          </a:xfrm>
        </p:spPr>
        <p:txBody>
          <a:bodyPr>
            <a:normAutofit/>
          </a:bodyPr>
          <a:lstStyle/>
          <a:p>
            <a:pPr marL="0" indent="0" algn="ctr">
              <a:buNone/>
            </a:pPr>
            <a:r>
              <a:rPr lang="el-GR" sz="2400" dirty="0" smtClean="0">
                <a:solidFill>
                  <a:schemeClr val="accent6">
                    <a:lumMod val="75000"/>
                  </a:schemeClr>
                </a:solidFill>
                <a:latin typeface="Times New Roman" panose="02020603050405020304" pitchFamily="18" charset="0"/>
                <a:cs typeface="Times New Roman" panose="02020603050405020304" pitchFamily="18" charset="0"/>
              </a:rPr>
              <a:t>«Ασφαλώς </a:t>
            </a:r>
            <a:r>
              <a:rPr lang="el-GR" sz="2400" dirty="0">
                <a:solidFill>
                  <a:schemeClr val="accent6">
                    <a:lumMod val="75000"/>
                  </a:schemeClr>
                </a:solidFill>
                <a:latin typeface="Times New Roman" panose="02020603050405020304" pitchFamily="18" charset="0"/>
                <a:cs typeface="Times New Roman" panose="02020603050405020304" pitchFamily="18" charset="0"/>
              </a:rPr>
              <a:t>δε μου αρέσει να παρελθοντολογώ γιατί το παρελθόν μου είναι σκοτεινό, </a:t>
            </a:r>
            <a:r>
              <a:rPr lang="el-GR" sz="2400" dirty="0" smtClean="0">
                <a:solidFill>
                  <a:schemeClr val="accent6">
                    <a:lumMod val="75000"/>
                  </a:schemeClr>
                </a:solidFill>
                <a:latin typeface="Times New Roman" panose="02020603050405020304" pitchFamily="18" charset="0"/>
                <a:cs typeface="Times New Roman" panose="02020603050405020304" pitchFamily="18" charset="0"/>
              </a:rPr>
              <a:t>ματωμένο</a:t>
            </a:r>
            <a:r>
              <a:rPr lang="el-GR" sz="2400" dirty="0">
                <a:solidFill>
                  <a:schemeClr val="accent6">
                    <a:lumMod val="75000"/>
                  </a:schemeClr>
                </a:solidFill>
                <a:latin typeface="Times New Roman" panose="02020603050405020304" pitchFamily="18" charset="0"/>
                <a:cs typeface="Times New Roman" panose="02020603050405020304" pitchFamily="18" charset="0"/>
              </a:rPr>
              <a:t>, πονεμένο και όχι μόνο. Όσο για το μέλλον, είμαι έτοιμος να ξοδέψω και την τελευταία μου ικμάδα για να το κάνω ευχάριστο στις αναζητήσεις σας</a:t>
            </a:r>
            <a:r>
              <a:rPr lang="el-GR" sz="2400" dirty="0" smtClean="0">
                <a:solidFill>
                  <a:schemeClr val="accent6">
                    <a:lumMod val="75000"/>
                  </a:schemeClr>
                </a:solidFill>
                <a:latin typeface="Times New Roman" panose="02020603050405020304" pitchFamily="18" charset="0"/>
                <a:cs typeface="Times New Roman" panose="02020603050405020304" pitchFamily="18" charset="0"/>
              </a:rPr>
              <a:t>.»</a:t>
            </a:r>
            <a:endParaRPr lang="el-GR" sz="2400" dirty="0">
              <a:solidFill>
                <a:schemeClr val="accent6">
                  <a:lumMod val="75000"/>
                </a:schemeClr>
              </a:solidFill>
              <a:latin typeface="Times New Roman" panose="02020603050405020304" pitchFamily="18" charset="0"/>
              <a:cs typeface="Times New Roman" panose="02020603050405020304" pitchFamily="18" charset="0"/>
            </a:endParaRPr>
          </a:p>
        </p:txBody>
      </p:sp>
      <p:pic>
        <p:nvPicPr>
          <p:cNvPr id="4" name="Εικόνα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7584" y="115640"/>
            <a:ext cx="7314254" cy="4609504"/>
          </a:xfrm>
          <a:prstGeom prst="rect">
            <a:avLst/>
          </a:prstGeom>
          <a:effectLst>
            <a:softEdge rad="63500"/>
          </a:effectLst>
        </p:spPr>
      </p:pic>
    </p:spTree>
    <p:extLst>
      <p:ext uri="{BB962C8B-B14F-4D97-AF65-F5344CB8AC3E}">
        <p14:creationId xmlns:p14="http://schemas.microsoft.com/office/powerpoint/2010/main" val="36877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Θέση περιεχομένου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05066" y="1956395"/>
            <a:ext cx="7461859" cy="4868863"/>
          </a:xfrm>
          <a:effectLst>
            <a:softEdge rad="63500"/>
          </a:effectLst>
        </p:spPr>
      </p:pic>
      <p:sp>
        <p:nvSpPr>
          <p:cNvPr id="6"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sp>
        <p:nvSpPr>
          <p:cNvPr id="7" name="Rectangle 6"/>
          <p:cNvSpPr>
            <a:spLocks noChangeArrowheads="1"/>
          </p:cNvSpPr>
          <p:nvPr/>
        </p:nvSpPr>
        <p:spPr bwMode="auto">
          <a:xfrm>
            <a:off x="179512" y="169435"/>
            <a:ext cx="8712968"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altLang="el-GR" sz="2000" b="0" i="0" u="none" strike="noStrike" cap="none" normalizeH="0" baseline="0" dirty="0" smtClean="0">
                <a:ln>
                  <a:noFill/>
                </a:ln>
                <a:solidFill>
                  <a:schemeClr val="tx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r>
            <a:br>
              <a:rPr kumimoji="0" lang="el-GR" altLang="el-GR" sz="2000" b="0" i="0" u="none" strike="noStrike" cap="none" normalizeH="0" baseline="0" dirty="0" smtClean="0">
                <a:ln>
                  <a:noFill/>
                </a:ln>
                <a:solidFill>
                  <a:schemeClr val="tx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br>
            <a:r>
              <a:rPr kumimoji="0" lang="el-GR" altLang="el-GR" sz="2000" b="1" i="0" u="none" strike="noStrike" cap="none" normalizeH="0" baseline="0" dirty="0" smtClean="0">
                <a:ln>
                  <a:noFill/>
                </a:ln>
                <a:solidFill>
                  <a:schemeClr val="tx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Πάμε να δούμε αποσπάσματα από κάποιες ταινίες στις οποίες έχει συνθέσει τη μουσική;</a:t>
            </a:r>
            <a:endParaRPr kumimoji="0" lang="el-GR" altLang="el-GR" sz="2000" b="0" i="0" u="none" strike="noStrike" cap="none" normalizeH="0" baseline="0" dirty="0" smtClean="0">
              <a:ln>
                <a:noFill/>
              </a:ln>
              <a:solidFill>
                <a:schemeClr val="tx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l-GR" altLang="el-GR" sz="2000" b="0" i="0" u="none" strike="noStrike" cap="none" normalizeH="0" baseline="0" dirty="0" smtClean="0">
                <a:ln>
                  <a:noFill/>
                </a:ln>
                <a:solidFill>
                  <a:schemeClr val="tx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Μερικά αποσπάσματα σας τα δείχνω για τη μουσική τους. Και αυτά που δεν έχουν μουσική, σας τα δείχνω για να θυμηθείτε ποια ταινία είναι</a:t>
            </a:r>
            <a:r>
              <a:rPr kumimoji="0" lang="el-GR" altLang="el-GR" sz="2000" b="0" i="0" u="none" strike="noStrike" cap="none" normalizeH="0" baseline="0" dirty="0" smtClean="0">
                <a:ln>
                  <a:noFill/>
                </a:ln>
                <a:solidFill>
                  <a:schemeClr val="tx2">
                    <a:lumMod val="50000"/>
                  </a:schemeClr>
                </a:solidFill>
                <a:effectLst/>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548401732"/>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lumMod val="75000"/>
              </a:schemeClr>
            </a:gs>
            <a:gs pos="45000">
              <a:schemeClr val="bg2">
                <a:lumMod val="25000"/>
              </a:schemeClr>
            </a:gs>
            <a:gs pos="94656">
              <a:schemeClr val="accent3"/>
            </a:gs>
            <a:gs pos="67000">
              <a:schemeClr val="bg2">
                <a:lumMod val="10000"/>
              </a:schemeClr>
            </a:gs>
          </a:gsLst>
          <a:lin ang="5400000" scaled="0"/>
          <a:tileRect/>
        </a:gradFill>
        <a:effectLst/>
      </p:bgPr>
    </p:bg>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251520" y="332656"/>
            <a:ext cx="5688632" cy="4525963"/>
          </a:xfrm>
        </p:spPr>
        <p:txBody>
          <a:bodyPr>
            <a:normAutofit/>
          </a:bodyPr>
          <a:lstStyle/>
          <a:p>
            <a:pPr marL="0" lvl="0" indent="0" algn="ctr">
              <a:buNone/>
            </a:pPr>
            <a:r>
              <a:rPr lang="el-GR" sz="2000" b="1" dirty="0" smtClean="0">
                <a:solidFill>
                  <a:schemeClr val="tx2">
                    <a:lumMod val="50000"/>
                  </a:schemeClr>
                </a:solidFill>
                <a:latin typeface="Times New Roman" panose="02020603050405020304" pitchFamily="18" charset="0"/>
                <a:cs typeface="Times New Roman" panose="02020603050405020304" pitchFamily="18" charset="0"/>
              </a:rPr>
              <a:t>«Γαμπρός </a:t>
            </a:r>
            <a:r>
              <a:rPr lang="el-GR" sz="2000" b="1" dirty="0">
                <a:solidFill>
                  <a:schemeClr val="tx2">
                    <a:lumMod val="50000"/>
                  </a:schemeClr>
                </a:solidFill>
                <a:latin typeface="Times New Roman" panose="02020603050405020304" pitchFamily="18" charset="0"/>
                <a:cs typeface="Times New Roman" panose="02020603050405020304" pitchFamily="18" charset="0"/>
              </a:rPr>
              <a:t>απ’ το </a:t>
            </a:r>
            <a:r>
              <a:rPr lang="el-GR" sz="2000" b="1" dirty="0" smtClean="0">
                <a:solidFill>
                  <a:schemeClr val="tx2">
                    <a:lumMod val="50000"/>
                  </a:schemeClr>
                </a:solidFill>
                <a:latin typeface="Times New Roman" panose="02020603050405020304" pitchFamily="18" charset="0"/>
                <a:cs typeface="Times New Roman" panose="02020603050405020304" pitchFamily="18" charset="0"/>
              </a:rPr>
              <a:t>Λονδίνο» </a:t>
            </a:r>
            <a:endParaRPr lang="en-US" sz="2000" b="1" dirty="0" smtClean="0">
              <a:solidFill>
                <a:schemeClr val="tx2">
                  <a:lumMod val="50000"/>
                </a:schemeClr>
              </a:solidFill>
              <a:latin typeface="Times New Roman" panose="02020603050405020304" pitchFamily="18" charset="0"/>
              <a:cs typeface="Times New Roman" panose="02020603050405020304" pitchFamily="18" charset="0"/>
            </a:endParaRPr>
          </a:p>
          <a:p>
            <a:pPr marL="0" lvl="0" indent="0" algn="ctr">
              <a:buNone/>
            </a:pPr>
            <a:r>
              <a:rPr lang="el-GR" sz="2000" i="1" dirty="0" smtClean="0">
                <a:solidFill>
                  <a:schemeClr val="tx2">
                    <a:lumMod val="50000"/>
                  </a:schemeClr>
                </a:solidFill>
                <a:latin typeface="Times New Roman" panose="02020603050405020304" pitchFamily="18" charset="0"/>
                <a:cs typeface="Times New Roman" panose="02020603050405020304" pitchFamily="18" charset="0"/>
              </a:rPr>
              <a:t>(Έχει το Λονδίνο Καλαμάτα;….)</a:t>
            </a:r>
          </a:p>
          <a:p>
            <a:pPr marL="0" indent="0" algn="ctr">
              <a:buNone/>
            </a:pPr>
            <a:r>
              <a:rPr lang="en-US" sz="2000" dirty="0" smtClean="0">
                <a:latin typeface="Times New Roman" panose="02020603050405020304" pitchFamily="18" charset="0"/>
                <a:cs typeface="Times New Roman" panose="02020603050405020304" pitchFamily="18" charset="0"/>
                <a:hlinkClick r:id="rId2"/>
              </a:rPr>
              <a:t>https://www.youtube.com/watch?v=fe2ilzomo6A</a:t>
            </a:r>
            <a:r>
              <a:rPr lang="el-GR" sz="2000" dirty="0" smtClean="0">
                <a:latin typeface="Times New Roman" panose="02020603050405020304" pitchFamily="18" charset="0"/>
                <a:cs typeface="Times New Roman" panose="02020603050405020304" pitchFamily="18" charset="0"/>
              </a:rPr>
              <a:t> </a:t>
            </a:r>
            <a:endParaRPr lang="el-GR" sz="2000" dirty="0">
              <a:latin typeface="Times New Roman" panose="02020603050405020304" pitchFamily="18" charset="0"/>
              <a:cs typeface="Times New Roman" panose="02020603050405020304" pitchFamily="18" charset="0"/>
            </a:endParaRPr>
          </a:p>
        </p:txBody>
      </p:sp>
      <p:pic>
        <p:nvPicPr>
          <p:cNvPr id="5" name="Εικόνα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0152" y="314813"/>
            <a:ext cx="3027040" cy="2018027"/>
          </a:xfrm>
          <a:prstGeom prst="rect">
            <a:avLst/>
          </a:prstGeom>
          <a:effectLst>
            <a:softEdge rad="63500"/>
          </a:effectLst>
        </p:spPr>
      </p:pic>
      <p:pic>
        <p:nvPicPr>
          <p:cNvPr id="6" name="Εικόνα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40152" y="2606513"/>
            <a:ext cx="3203848" cy="1799877"/>
          </a:xfrm>
          <a:prstGeom prst="rect">
            <a:avLst/>
          </a:prstGeom>
          <a:effectLst>
            <a:softEdge rad="63500"/>
          </a:effectLst>
        </p:spPr>
      </p:pic>
      <p:sp>
        <p:nvSpPr>
          <p:cNvPr id="8" name="Θέση περιεχομένου 2"/>
          <p:cNvSpPr txBox="1">
            <a:spLocks/>
          </p:cNvSpPr>
          <p:nvPr/>
        </p:nvSpPr>
        <p:spPr>
          <a:xfrm>
            <a:off x="-1188640" y="2606513"/>
            <a:ext cx="8229600" cy="115212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l-GR" sz="2000" b="1" dirty="0" smtClean="0">
                <a:solidFill>
                  <a:schemeClr val="tx2">
                    <a:lumMod val="50000"/>
                  </a:schemeClr>
                </a:solidFill>
                <a:latin typeface="Times New Roman" panose="02020603050405020304" pitchFamily="18" charset="0"/>
                <a:cs typeface="Times New Roman" panose="02020603050405020304" pitchFamily="18" charset="0"/>
              </a:rPr>
              <a:t>«Δεσποινίς Διευθυντής» </a:t>
            </a:r>
            <a:r>
              <a:rPr lang="el-GR" sz="2000" i="1" dirty="0" smtClean="0">
                <a:solidFill>
                  <a:schemeClr val="tx2">
                    <a:lumMod val="50000"/>
                  </a:schemeClr>
                </a:solidFill>
                <a:latin typeface="Times New Roman" panose="02020603050405020304" pitchFamily="18" charset="0"/>
                <a:cs typeface="Times New Roman" panose="02020603050405020304" pitchFamily="18" charset="0"/>
              </a:rPr>
              <a:t>(</a:t>
            </a:r>
            <a:r>
              <a:rPr lang="el-GR" sz="2000" i="1" dirty="0" err="1" smtClean="0">
                <a:solidFill>
                  <a:schemeClr val="tx2">
                    <a:lumMod val="50000"/>
                  </a:schemeClr>
                </a:solidFill>
                <a:latin typeface="Times New Roman" panose="02020603050405020304" pitchFamily="18" charset="0"/>
                <a:cs typeface="Times New Roman" panose="02020603050405020304" pitchFamily="18" charset="0"/>
              </a:rPr>
              <a:t>Γυρίιιισατε</a:t>
            </a:r>
            <a:r>
              <a:rPr lang="el-GR" sz="2000" i="1" dirty="0" smtClean="0">
                <a:solidFill>
                  <a:schemeClr val="tx2">
                    <a:lumMod val="50000"/>
                  </a:schemeClr>
                </a:solidFill>
                <a:latin typeface="Times New Roman" panose="02020603050405020304" pitchFamily="18" charset="0"/>
                <a:cs typeface="Times New Roman" panose="02020603050405020304" pitchFamily="18" charset="0"/>
              </a:rPr>
              <a:t>;…..;)</a:t>
            </a:r>
          </a:p>
          <a:p>
            <a:pPr marL="0" indent="0" algn="ctr">
              <a:buFont typeface="Arial" pitchFamily="34" charset="0"/>
              <a:buNone/>
            </a:pPr>
            <a:r>
              <a:rPr lang="en-US" sz="2000" dirty="0" smtClean="0">
                <a:solidFill>
                  <a:schemeClr val="accent6">
                    <a:lumMod val="75000"/>
                  </a:schemeClr>
                </a:solidFill>
                <a:latin typeface="Times New Roman" panose="02020603050405020304" pitchFamily="18" charset="0"/>
                <a:cs typeface="Times New Roman" panose="02020603050405020304" pitchFamily="18" charset="0"/>
                <a:hlinkClick r:id="rId5"/>
              </a:rPr>
              <a:t>https</a:t>
            </a:r>
            <a:r>
              <a:rPr lang="en-US" sz="2000" dirty="0" smtClean="0">
                <a:solidFill>
                  <a:schemeClr val="accent6">
                    <a:lumMod val="75000"/>
                  </a:schemeClr>
                </a:solidFill>
                <a:latin typeface="Times New Roman" panose="02020603050405020304" pitchFamily="18" charset="0"/>
                <a:cs typeface="Times New Roman" panose="02020603050405020304" pitchFamily="18" charset="0"/>
                <a:hlinkClick r:id="rId5"/>
              </a:rPr>
              <a:t>://www.youtube.com/watch?v=4cCOF8FlTCM</a:t>
            </a:r>
            <a:r>
              <a:rPr lang="el-GR" sz="2000" dirty="0" smtClean="0">
                <a:solidFill>
                  <a:schemeClr val="accent6">
                    <a:lumMod val="75000"/>
                  </a:schemeClr>
                </a:solidFill>
                <a:latin typeface="Times New Roman" panose="02020603050405020304" pitchFamily="18" charset="0"/>
                <a:cs typeface="Times New Roman" panose="02020603050405020304" pitchFamily="18" charset="0"/>
              </a:rPr>
              <a:t> </a:t>
            </a:r>
            <a:endParaRPr lang="el-GR" sz="2000" dirty="0">
              <a:solidFill>
                <a:schemeClr val="accent6">
                  <a:lumMod val="75000"/>
                </a:schemeClr>
              </a:solidFill>
              <a:latin typeface="Times New Roman" panose="02020603050405020304" pitchFamily="18" charset="0"/>
              <a:cs typeface="Times New Roman" panose="02020603050405020304" pitchFamily="18" charset="0"/>
            </a:endParaRPr>
          </a:p>
        </p:txBody>
      </p:sp>
      <p:pic>
        <p:nvPicPr>
          <p:cNvPr id="9" name="Εικόνα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40152" y="4718730"/>
            <a:ext cx="3203848" cy="1993884"/>
          </a:xfrm>
          <a:prstGeom prst="rect">
            <a:avLst/>
          </a:prstGeom>
          <a:effectLst>
            <a:softEdge rad="63500"/>
          </a:effectLst>
        </p:spPr>
      </p:pic>
      <p:sp>
        <p:nvSpPr>
          <p:cNvPr id="2" name="Ορθογώνιο 1"/>
          <p:cNvSpPr/>
          <p:nvPr/>
        </p:nvSpPr>
        <p:spPr>
          <a:xfrm>
            <a:off x="251520" y="4893726"/>
            <a:ext cx="6383052" cy="1261884"/>
          </a:xfrm>
          <a:prstGeom prst="rect">
            <a:avLst/>
          </a:prstGeom>
        </p:spPr>
        <p:txBody>
          <a:bodyPr wrap="square">
            <a:spAutoFit/>
          </a:bodyPr>
          <a:lstStyle/>
          <a:p>
            <a:r>
              <a:rPr lang="el-GR" sz="2800" b="1" dirty="0">
                <a:latin typeface="Times New Roman" panose="02020603050405020304" pitchFamily="18" charset="0"/>
                <a:cs typeface="Times New Roman" panose="02020603050405020304" pitchFamily="18" charset="0"/>
              </a:rPr>
              <a:t>«Υπάρχει και φιλότιμο» </a:t>
            </a:r>
            <a:r>
              <a:rPr lang="el-GR" sz="2800" i="1" dirty="0">
                <a:latin typeface="Times New Roman" panose="02020603050405020304" pitchFamily="18" charset="0"/>
                <a:cs typeface="Times New Roman" panose="02020603050405020304" pitchFamily="18" charset="0"/>
              </a:rPr>
              <a:t>(Φάγανε, φάγανε……!)</a:t>
            </a:r>
            <a:r>
              <a:rPr lang="el-GR" sz="2800" dirty="0">
                <a:latin typeface="Times New Roman" panose="02020603050405020304" pitchFamily="18" charset="0"/>
                <a:cs typeface="Times New Roman" panose="02020603050405020304" pitchFamily="18" charset="0"/>
              </a:rPr>
              <a:t/>
            </a:r>
            <a:br>
              <a:rPr lang="el-GR" sz="28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hlinkClick r:id="rId7"/>
              </a:rPr>
              <a:t>https://www.youtube.com/watch?v=t2XwUBNAfTs</a:t>
            </a:r>
            <a:endParaRPr lang="el-GR" sz="2000" dirty="0"/>
          </a:p>
        </p:txBody>
      </p:sp>
    </p:spTree>
    <p:extLst>
      <p:ext uri="{BB962C8B-B14F-4D97-AF65-F5344CB8AC3E}">
        <p14:creationId xmlns:p14="http://schemas.microsoft.com/office/powerpoint/2010/main" val="295827122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915816" y="165005"/>
            <a:ext cx="6048672" cy="1015663"/>
          </a:xfrm>
          <a:prstGeom prst="rect">
            <a:avLst/>
          </a:prstGeom>
          <a:noFill/>
        </p:spPr>
        <p:txBody>
          <a:bodyPr wrap="square" rtlCol="0">
            <a:spAutoFit/>
          </a:bodyPr>
          <a:lstStyle/>
          <a:p>
            <a:pPr lvl="0" algn="ctr"/>
            <a:r>
              <a:rPr lang="el-GR" sz="2000" b="1" dirty="0" smtClean="0">
                <a:solidFill>
                  <a:schemeClr val="tx2">
                    <a:lumMod val="50000"/>
                  </a:schemeClr>
                </a:solidFill>
                <a:latin typeface="Times New Roman" panose="02020603050405020304" pitchFamily="18" charset="0"/>
                <a:cs typeface="Times New Roman" panose="02020603050405020304" pitchFamily="18" charset="0"/>
              </a:rPr>
              <a:t>«Η παριζιάνα» </a:t>
            </a:r>
          </a:p>
          <a:p>
            <a:pPr lvl="0" algn="ctr"/>
            <a:r>
              <a:rPr lang="el-GR" sz="2000" i="1" dirty="0" smtClean="0">
                <a:solidFill>
                  <a:schemeClr val="tx2">
                    <a:lumMod val="50000"/>
                  </a:schemeClr>
                </a:solidFill>
                <a:latin typeface="Times New Roman" panose="02020603050405020304" pitchFamily="18" charset="0"/>
                <a:cs typeface="Times New Roman" panose="02020603050405020304" pitchFamily="18" charset="0"/>
              </a:rPr>
              <a:t>(</a:t>
            </a:r>
            <a:r>
              <a:rPr lang="el-GR" sz="2000" i="1" dirty="0" err="1" smtClean="0">
                <a:solidFill>
                  <a:schemeClr val="tx2">
                    <a:lumMod val="50000"/>
                  </a:schemeClr>
                </a:solidFill>
                <a:latin typeface="Times New Roman" panose="02020603050405020304" pitchFamily="18" charset="0"/>
                <a:cs typeface="Times New Roman" panose="02020603050405020304" pitchFamily="18" charset="0"/>
              </a:rPr>
              <a:t>Σούζυ</a:t>
            </a:r>
            <a:r>
              <a:rPr lang="el-GR" sz="2000" i="1" dirty="0" smtClean="0">
                <a:solidFill>
                  <a:schemeClr val="tx2">
                    <a:lumMod val="50000"/>
                  </a:schemeClr>
                </a:solidFill>
                <a:latin typeface="Times New Roman" panose="02020603050405020304" pitchFamily="18" charset="0"/>
                <a:cs typeface="Times New Roman" panose="02020603050405020304" pitchFamily="18" charset="0"/>
              </a:rPr>
              <a:t> τρως! Και ψεύδεσαι και τρως!)</a:t>
            </a:r>
            <a:endParaRPr lang="el-GR" sz="2000" i="1" dirty="0">
              <a:solidFill>
                <a:schemeClr val="tx2">
                  <a:lumMod val="50000"/>
                </a:schemeClr>
              </a:solidFill>
              <a:latin typeface="Times New Roman" panose="02020603050405020304" pitchFamily="18" charset="0"/>
              <a:cs typeface="Times New Roman" panose="02020603050405020304" pitchFamily="18" charset="0"/>
            </a:endParaRPr>
          </a:p>
          <a:p>
            <a:pPr algn="ctr"/>
            <a:r>
              <a:rPr lang="en-US" sz="2000" dirty="0">
                <a:latin typeface="Times New Roman" panose="02020603050405020304" pitchFamily="18" charset="0"/>
                <a:cs typeface="Times New Roman" panose="02020603050405020304" pitchFamily="18" charset="0"/>
                <a:hlinkClick r:id="rId2"/>
              </a:rPr>
              <a:t>https://</a:t>
            </a:r>
            <a:r>
              <a:rPr lang="en-US" sz="2000" dirty="0" smtClean="0">
                <a:latin typeface="Times New Roman" panose="02020603050405020304" pitchFamily="18" charset="0"/>
                <a:cs typeface="Times New Roman" panose="02020603050405020304" pitchFamily="18" charset="0"/>
                <a:hlinkClick r:id="rId2"/>
              </a:rPr>
              <a:t>www.youtube.com/watch?v=cFklGfgZONw</a:t>
            </a:r>
            <a:r>
              <a:rPr lang="el-GR" sz="2000" dirty="0" smtClean="0">
                <a:latin typeface="Times New Roman" panose="02020603050405020304" pitchFamily="18" charset="0"/>
                <a:cs typeface="Times New Roman" panose="02020603050405020304" pitchFamily="18" charset="0"/>
              </a:rPr>
              <a:t> </a:t>
            </a:r>
            <a:endParaRPr lang="el-GR" sz="2000" dirty="0">
              <a:latin typeface="Times New Roman" panose="02020603050405020304" pitchFamily="18" charset="0"/>
              <a:cs typeface="Times New Roman" panose="02020603050405020304" pitchFamily="18" charset="0"/>
            </a:endParaRPr>
          </a:p>
        </p:txBody>
      </p:sp>
      <p:pic>
        <p:nvPicPr>
          <p:cNvPr id="7" name="Εικόνα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260648"/>
            <a:ext cx="2664296" cy="2087032"/>
          </a:xfrm>
          <a:prstGeom prst="rect">
            <a:avLst/>
          </a:prstGeom>
          <a:effectLst>
            <a:softEdge rad="63500"/>
          </a:effectLst>
        </p:spPr>
      </p:pic>
      <p:pic>
        <p:nvPicPr>
          <p:cNvPr id="9" name="Θέση περιεχομένου 8"/>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133908" y="2347680"/>
            <a:ext cx="1905000" cy="2857500"/>
          </a:xfrm>
          <a:prstGeom prst="rect">
            <a:avLst/>
          </a:prstGeom>
          <a:effectLst>
            <a:softEdge rad="63500"/>
          </a:effectLst>
        </p:spPr>
      </p:pic>
      <p:sp>
        <p:nvSpPr>
          <p:cNvPr id="10" name="Θέση περιεχομένου 2"/>
          <p:cNvSpPr txBox="1">
            <a:spLocks/>
          </p:cNvSpPr>
          <p:nvPr/>
        </p:nvSpPr>
        <p:spPr>
          <a:xfrm>
            <a:off x="2038908" y="2996952"/>
            <a:ext cx="6925580" cy="175524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l-GR" sz="2000" b="1" dirty="0" smtClean="0">
                <a:solidFill>
                  <a:schemeClr val="tx2">
                    <a:lumMod val="50000"/>
                  </a:schemeClr>
                </a:solidFill>
                <a:latin typeface="Times New Roman" panose="02020603050405020304" pitchFamily="18" charset="0"/>
                <a:cs typeface="Times New Roman" panose="02020603050405020304" pitchFamily="18" charset="0"/>
              </a:rPr>
              <a:t>«Κάτι κουρασμένα παλικάρια» </a:t>
            </a:r>
            <a:endParaRPr lang="en-US" sz="2000" b="1" dirty="0" smtClean="0">
              <a:solidFill>
                <a:schemeClr val="tx2">
                  <a:lumMod val="50000"/>
                </a:schemeClr>
              </a:solidFill>
              <a:latin typeface="Times New Roman" panose="02020603050405020304" pitchFamily="18" charset="0"/>
              <a:cs typeface="Times New Roman" panose="02020603050405020304" pitchFamily="18" charset="0"/>
            </a:endParaRPr>
          </a:p>
          <a:p>
            <a:pPr marL="0" indent="0" algn="ctr">
              <a:buFont typeface="Arial" pitchFamily="34" charset="0"/>
              <a:buNone/>
            </a:pPr>
            <a:r>
              <a:rPr lang="el-GR" sz="2000" i="1" dirty="0" smtClean="0">
                <a:solidFill>
                  <a:schemeClr val="tx2">
                    <a:lumMod val="50000"/>
                  </a:schemeClr>
                </a:solidFill>
                <a:latin typeface="Times New Roman" panose="02020603050405020304" pitchFamily="18" charset="0"/>
                <a:cs typeface="Times New Roman" panose="02020603050405020304" pitchFamily="18" charset="0"/>
              </a:rPr>
              <a:t>(</a:t>
            </a:r>
            <a:r>
              <a:rPr lang="el-GR" sz="2000" i="1" dirty="0" err="1" smtClean="0">
                <a:solidFill>
                  <a:schemeClr val="tx2">
                    <a:lumMod val="50000"/>
                  </a:schemeClr>
                </a:solidFill>
                <a:latin typeface="Times New Roman" panose="02020603050405020304" pitchFamily="18" charset="0"/>
                <a:cs typeface="Times New Roman" panose="02020603050405020304" pitchFamily="18" charset="0"/>
              </a:rPr>
              <a:t>Χούφτωσ’την</a:t>
            </a:r>
            <a:r>
              <a:rPr lang="el-GR" sz="2000" i="1" dirty="0" smtClean="0">
                <a:solidFill>
                  <a:schemeClr val="tx2">
                    <a:lumMod val="50000"/>
                  </a:schemeClr>
                </a:solidFill>
                <a:latin typeface="Times New Roman" panose="02020603050405020304" pitchFamily="18" charset="0"/>
                <a:cs typeface="Times New Roman" panose="02020603050405020304" pitchFamily="18" charset="0"/>
              </a:rPr>
              <a:t> ! </a:t>
            </a:r>
            <a:r>
              <a:rPr lang="el-GR" sz="2000" i="1" dirty="0" err="1" smtClean="0">
                <a:solidFill>
                  <a:schemeClr val="tx2">
                    <a:lumMod val="50000"/>
                  </a:schemeClr>
                </a:solidFill>
                <a:latin typeface="Times New Roman" panose="02020603050405020304" pitchFamily="18" charset="0"/>
                <a:cs typeface="Times New Roman" panose="02020603050405020304" pitchFamily="18" charset="0"/>
              </a:rPr>
              <a:t>Χούφτωσ’την</a:t>
            </a:r>
            <a:r>
              <a:rPr lang="el-GR" sz="2000" i="1" dirty="0" smtClean="0">
                <a:solidFill>
                  <a:schemeClr val="tx2">
                    <a:lumMod val="50000"/>
                  </a:schemeClr>
                </a:solidFill>
                <a:latin typeface="Times New Roman" panose="02020603050405020304" pitchFamily="18" charset="0"/>
                <a:cs typeface="Times New Roman" panose="02020603050405020304" pitchFamily="18" charset="0"/>
              </a:rPr>
              <a:t>!!)</a:t>
            </a:r>
          </a:p>
          <a:p>
            <a:pPr marL="0" indent="0" algn="ctr">
              <a:buNone/>
            </a:pPr>
            <a:r>
              <a:rPr lang="en-US" sz="2000" dirty="0">
                <a:hlinkClick r:id="rId5"/>
              </a:rPr>
              <a:t>https://www.youtube.com/watch?v=LagohQBjpcE</a:t>
            </a:r>
            <a:r>
              <a:rPr lang="el-GR" sz="2000" dirty="0"/>
              <a:t> </a:t>
            </a:r>
          </a:p>
          <a:p>
            <a:pPr marL="0" indent="0">
              <a:buFont typeface="Arial" pitchFamily="34" charset="0"/>
              <a:buNone/>
            </a:pPr>
            <a:endParaRPr lang="el-GR" dirty="0"/>
          </a:p>
        </p:txBody>
      </p:sp>
      <p:pic>
        <p:nvPicPr>
          <p:cNvPr id="11" name="Εικόνα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99" y="5152765"/>
            <a:ext cx="2913517" cy="1725109"/>
          </a:xfrm>
          <a:prstGeom prst="rect">
            <a:avLst/>
          </a:prstGeom>
          <a:effectLst>
            <a:softEdge rad="63500"/>
          </a:effectLst>
        </p:spPr>
      </p:pic>
      <p:sp>
        <p:nvSpPr>
          <p:cNvPr id="12" name="Θέση περιεχομένου 2"/>
          <p:cNvSpPr txBox="1">
            <a:spLocks/>
          </p:cNvSpPr>
          <p:nvPr/>
        </p:nvSpPr>
        <p:spPr>
          <a:xfrm>
            <a:off x="2915816" y="5274975"/>
            <a:ext cx="6048672" cy="108012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l-GR" sz="2000" b="1" dirty="0" smtClean="0">
                <a:solidFill>
                  <a:schemeClr val="tx2">
                    <a:lumMod val="50000"/>
                  </a:schemeClr>
                </a:solidFill>
                <a:latin typeface="Times New Roman" panose="02020603050405020304" pitchFamily="18" charset="0"/>
                <a:cs typeface="Times New Roman" panose="02020603050405020304" pitchFamily="18" charset="0"/>
              </a:rPr>
              <a:t>«Κάτι να καίει» </a:t>
            </a:r>
            <a:r>
              <a:rPr lang="el-GR" sz="2000" i="1" dirty="0" smtClean="0">
                <a:solidFill>
                  <a:schemeClr val="tx2">
                    <a:lumMod val="50000"/>
                  </a:schemeClr>
                </a:solidFill>
                <a:latin typeface="Times New Roman" panose="02020603050405020304" pitchFamily="18" charset="0"/>
                <a:cs typeface="Times New Roman" panose="02020603050405020304" pitchFamily="18" charset="0"/>
              </a:rPr>
              <a:t>(</a:t>
            </a:r>
            <a:r>
              <a:rPr lang="el-GR" sz="2000" i="1" dirty="0" err="1" smtClean="0">
                <a:solidFill>
                  <a:schemeClr val="tx2">
                    <a:lumMod val="50000"/>
                  </a:schemeClr>
                </a:solidFill>
                <a:latin typeface="Times New Roman" panose="02020603050405020304" pitchFamily="18" charset="0"/>
                <a:cs typeface="Times New Roman" panose="02020603050405020304" pitchFamily="18" charset="0"/>
              </a:rPr>
              <a:t>Φσσσσσστ</a:t>
            </a:r>
            <a:r>
              <a:rPr lang="el-GR" sz="2000" i="1" dirty="0" smtClean="0">
                <a:solidFill>
                  <a:schemeClr val="tx2">
                    <a:lumMod val="50000"/>
                  </a:schemeClr>
                </a:solidFill>
                <a:latin typeface="Times New Roman" panose="02020603050405020304" pitchFamily="18" charset="0"/>
                <a:cs typeface="Times New Roman" panose="02020603050405020304" pitchFamily="18" charset="0"/>
              </a:rPr>
              <a:t>! </a:t>
            </a:r>
            <a:r>
              <a:rPr lang="el-GR" sz="2000" i="1" dirty="0" err="1" smtClean="0">
                <a:solidFill>
                  <a:schemeClr val="tx2">
                    <a:lumMod val="50000"/>
                  </a:schemeClr>
                </a:solidFill>
                <a:latin typeface="Times New Roman" panose="02020603050405020304" pitchFamily="18" charset="0"/>
                <a:cs typeface="Times New Roman" panose="02020603050405020304" pitchFamily="18" charset="0"/>
              </a:rPr>
              <a:t>Μπόινγκ</a:t>
            </a:r>
            <a:r>
              <a:rPr lang="el-GR" sz="2000" i="1" dirty="0" smtClean="0">
                <a:solidFill>
                  <a:schemeClr val="tx2">
                    <a:lumMod val="50000"/>
                  </a:schemeClr>
                </a:solidFill>
                <a:latin typeface="Times New Roman" panose="02020603050405020304" pitchFamily="18" charset="0"/>
                <a:cs typeface="Times New Roman" panose="02020603050405020304" pitchFamily="18" charset="0"/>
              </a:rPr>
              <a:t>!!)</a:t>
            </a:r>
          </a:p>
          <a:p>
            <a:pPr marL="0" indent="0" algn="ctr">
              <a:buNone/>
            </a:pPr>
            <a:r>
              <a:rPr lang="en-US" sz="2000" u="sng" dirty="0">
                <a:latin typeface="Times New Roman" panose="02020603050405020304" pitchFamily="18" charset="0"/>
                <a:cs typeface="Times New Roman" panose="02020603050405020304" pitchFamily="18" charset="0"/>
                <a:hlinkClick r:id="rId7"/>
              </a:rPr>
              <a:t>https://www.youtube.com/watch?v=2mHGX6E9mak</a:t>
            </a:r>
            <a:r>
              <a:rPr lang="el-GR" sz="2000" u="sng" dirty="0">
                <a:latin typeface="Times New Roman" panose="02020603050405020304" pitchFamily="18" charset="0"/>
                <a:cs typeface="Times New Roman" panose="02020603050405020304" pitchFamily="18" charset="0"/>
              </a:rPr>
              <a:t> </a:t>
            </a:r>
          </a:p>
          <a:p>
            <a:pPr marL="0" indent="0" algn="ctr">
              <a:buFont typeface="Arial" pitchFamily="34" charset="0"/>
              <a:buNone/>
            </a:pPr>
            <a:endParaRPr lang="el-GR"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65828682"/>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419872" y="260648"/>
            <a:ext cx="5904656" cy="1323439"/>
          </a:xfrm>
          <a:prstGeom prst="rect">
            <a:avLst/>
          </a:prstGeom>
          <a:noFill/>
        </p:spPr>
        <p:txBody>
          <a:bodyPr wrap="square" rtlCol="0">
            <a:spAutoFit/>
          </a:bodyPr>
          <a:lstStyle/>
          <a:p>
            <a:pPr lvl="0" algn="ctr"/>
            <a:r>
              <a:rPr lang="el-GR" sz="2000" b="1" dirty="0" smtClean="0">
                <a:solidFill>
                  <a:schemeClr val="tx2">
                    <a:lumMod val="50000"/>
                  </a:schemeClr>
                </a:solidFill>
                <a:latin typeface="Times New Roman" panose="02020603050405020304" pitchFamily="18" charset="0"/>
                <a:cs typeface="Times New Roman" panose="02020603050405020304" pitchFamily="18" charset="0"/>
              </a:rPr>
              <a:t>«Κορίτσια </a:t>
            </a:r>
            <a:r>
              <a:rPr lang="el-GR" sz="2000" b="1" dirty="0">
                <a:solidFill>
                  <a:schemeClr val="tx2">
                    <a:lumMod val="50000"/>
                  </a:schemeClr>
                </a:solidFill>
                <a:latin typeface="Times New Roman" panose="02020603050405020304" pitchFamily="18" charset="0"/>
                <a:cs typeface="Times New Roman" panose="02020603050405020304" pitchFamily="18" charset="0"/>
              </a:rPr>
              <a:t>για </a:t>
            </a:r>
            <a:r>
              <a:rPr lang="el-GR" sz="2000" b="1" dirty="0" smtClean="0">
                <a:solidFill>
                  <a:schemeClr val="tx2">
                    <a:lumMod val="50000"/>
                  </a:schemeClr>
                </a:solidFill>
                <a:latin typeface="Times New Roman" panose="02020603050405020304" pitchFamily="18" charset="0"/>
                <a:cs typeface="Times New Roman" panose="02020603050405020304" pitchFamily="18" charset="0"/>
              </a:rPr>
              <a:t>φίλημα» </a:t>
            </a:r>
            <a:endParaRPr lang="en-US" sz="2000" b="1" dirty="0" smtClean="0">
              <a:solidFill>
                <a:schemeClr val="tx2">
                  <a:lumMod val="50000"/>
                </a:schemeClr>
              </a:solidFill>
              <a:latin typeface="Times New Roman" panose="02020603050405020304" pitchFamily="18" charset="0"/>
              <a:cs typeface="Times New Roman" panose="02020603050405020304" pitchFamily="18" charset="0"/>
            </a:endParaRPr>
          </a:p>
          <a:p>
            <a:pPr lvl="0" algn="ctr"/>
            <a:r>
              <a:rPr lang="el-GR" sz="2000" i="1" dirty="0" smtClean="0">
                <a:solidFill>
                  <a:schemeClr val="tx2">
                    <a:lumMod val="50000"/>
                  </a:schemeClr>
                </a:solidFill>
                <a:latin typeface="Times New Roman" panose="02020603050405020304" pitchFamily="18" charset="0"/>
                <a:cs typeface="Times New Roman" panose="02020603050405020304" pitchFamily="18" charset="0"/>
              </a:rPr>
              <a:t>(Έχω και κότερο, πάμε μια βόλτα;)</a:t>
            </a:r>
            <a:endParaRPr lang="el-GR" sz="2000" i="1" dirty="0">
              <a:solidFill>
                <a:schemeClr val="tx2">
                  <a:lumMod val="50000"/>
                </a:schemeClr>
              </a:solidFill>
              <a:latin typeface="Times New Roman" panose="02020603050405020304" pitchFamily="18" charset="0"/>
              <a:cs typeface="Times New Roman" panose="02020603050405020304" pitchFamily="18" charset="0"/>
            </a:endParaRPr>
          </a:p>
          <a:p>
            <a:pPr algn="ctr"/>
            <a:r>
              <a:rPr lang="en-US" sz="2000" dirty="0" smtClean="0">
                <a:latin typeface="Times New Roman" panose="02020603050405020304" pitchFamily="18" charset="0"/>
                <a:cs typeface="Times New Roman" panose="02020603050405020304" pitchFamily="18" charset="0"/>
                <a:hlinkClick r:id="rId2"/>
              </a:rPr>
              <a:t>https</a:t>
            </a:r>
            <a:r>
              <a:rPr lang="en-US" sz="2000" dirty="0">
                <a:latin typeface="Times New Roman" panose="02020603050405020304" pitchFamily="18" charset="0"/>
                <a:cs typeface="Times New Roman" panose="02020603050405020304" pitchFamily="18" charset="0"/>
                <a:hlinkClick r:id="rId2"/>
              </a:rPr>
              <a:t>://</a:t>
            </a:r>
            <a:r>
              <a:rPr lang="en-US" sz="2000" dirty="0" smtClean="0">
                <a:latin typeface="Times New Roman" panose="02020603050405020304" pitchFamily="18" charset="0"/>
                <a:cs typeface="Times New Roman" panose="02020603050405020304" pitchFamily="18" charset="0"/>
                <a:hlinkClick r:id="rId2"/>
              </a:rPr>
              <a:t>www.youtube.com/watch?v=088K1eL5LfI</a:t>
            </a:r>
            <a:r>
              <a:rPr lang="el-GR" sz="2000" dirty="0" smtClean="0">
                <a:latin typeface="Times New Roman" panose="02020603050405020304" pitchFamily="18" charset="0"/>
                <a:cs typeface="Times New Roman" panose="02020603050405020304" pitchFamily="18" charset="0"/>
              </a:rPr>
              <a:t> </a:t>
            </a:r>
          </a:p>
          <a:p>
            <a:pPr algn="ctr"/>
            <a:r>
              <a:rPr lang="el-GR" sz="2000" dirty="0">
                <a:latin typeface="Times New Roman" panose="02020603050405020304" pitchFamily="18" charset="0"/>
                <a:cs typeface="Times New Roman" panose="02020603050405020304" pitchFamily="18" charset="0"/>
              </a:rPr>
              <a:t> </a:t>
            </a:r>
          </a:p>
        </p:txBody>
      </p:sp>
      <p:pic>
        <p:nvPicPr>
          <p:cNvPr id="4" name="Εικόνα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40184"/>
            <a:ext cx="3791068" cy="1747830"/>
          </a:xfrm>
          <a:prstGeom prst="rect">
            <a:avLst/>
          </a:prstGeom>
        </p:spPr>
      </p:pic>
      <p:sp>
        <p:nvSpPr>
          <p:cNvPr id="9" name="2 - Θέση περιεχομένου"/>
          <p:cNvSpPr>
            <a:spLocks noGrp="1"/>
          </p:cNvSpPr>
          <p:nvPr>
            <p:ph idx="1"/>
          </p:nvPr>
        </p:nvSpPr>
        <p:spPr>
          <a:xfrm>
            <a:off x="3742314" y="2564904"/>
            <a:ext cx="5400600" cy="1185858"/>
          </a:xfrm>
        </p:spPr>
        <p:txBody>
          <a:bodyPr>
            <a:normAutofit/>
          </a:bodyPr>
          <a:lstStyle/>
          <a:p>
            <a:pPr lvl="0" algn="ctr">
              <a:buNone/>
            </a:pPr>
            <a:r>
              <a:rPr lang="el-GR" sz="2000" b="1" dirty="0" smtClean="0">
                <a:solidFill>
                  <a:schemeClr val="tx2">
                    <a:lumMod val="50000"/>
                  </a:schemeClr>
                </a:solidFill>
                <a:latin typeface="Times New Roman" pitchFamily="18" charset="0"/>
                <a:cs typeface="Times New Roman" pitchFamily="18" charset="0"/>
              </a:rPr>
              <a:t>«Μαριχουάνα στοπ!»</a:t>
            </a:r>
          </a:p>
          <a:p>
            <a:pPr algn="ctr">
              <a:buNone/>
            </a:pPr>
            <a:r>
              <a:rPr lang="en-US" sz="1800" dirty="0" smtClean="0">
                <a:latin typeface="Times New Roman" pitchFamily="18" charset="0"/>
                <a:cs typeface="Times New Roman" pitchFamily="18" charset="0"/>
                <a:hlinkClick r:id="rId4"/>
              </a:rPr>
              <a:t>https</a:t>
            </a:r>
            <a:r>
              <a:rPr lang="en-US" sz="1800" dirty="0">
                <a:latin typeface="Times New Roman" pitchFamily="18" charset="0"/>
                <a:cs typeface="Times New Roman" pitchFamily="18" charset="0"/>
                <a:hlinkClick r:id="rId4"/>
              </a:rPr>
              <a:t>://www.youtube.com/watch?v=_</a:t>
            </a:r>
            <a:r>
              <a:rPr lang="en-US" sz="1800" dirty="0" smtClean="0">
                <a:latin typeface="Times New Roman" pitchFamily="18" charset="0"/>
                <a:cs typeface="Times New Roman" pitchFamily="18" charset="0"/>
                <a:hlinkClick r:id="rId4"/>
              </a:rPr>
              <a:t>63rGzezktM</a:t>
            </a:r>
            <a:r>
              <a:rPr lang="el-GR" sz="1800" dirty="0" smtClean="0">
                <a:latin typeface="Times New Roman" pitchFamily="18" charset="0"/>
                <a:cs typeface="Times New Roman" pitchFamily="18" charset="0"/>
              </a:rPr>
              <a:t> </a:t>
            </a:r>
            <a:endParaRPr lang="el-GR" sz="1800" dirty="0">
              <a:latin typeface="Times New Roman" pitchFamily="18" charset="0"/>
              <a:cs typeface="Times New Roman" pitchFamily="18" charset="0"/>
            </a:endParaRPr>
          </a:p>
        </p:txBody>
      </p:sp>
      <p:pic>
        <p:nvPicPr>
          <p:cNvPr id="10" name="3 - Εικόνα" descr="Marijuana-Stop-11.jpg"/>
          <p:cNvPicPr>
            <a:picLocks noChangeAspect="1"/>
          </p:cNvPicPr>
          <p:nvPr/>
        </p:nvPicPr>
        <p:blipFill>
          <a:blip r:embed="rId5" cstate="print"/>
          <a:stretch>
            <a:fillRect/>
          </a:stretch>
        </p:blipFill>
        <p:spPr>
          <a:xfrm>
            <a:off x="0" y="2132184"/>
            <a:ext cx="3791068" cy="2369417"/>
          </a:xfrm>
          <a:prstGeom prst="rect">
            <a:avLst/>
          </a:prstGeom>
          <a:effectLst>
            <a:softEdge rad="63500"/>
          </a:effectLst>
        </p:spPr>
      </p:pic>
      <p:pic>
        <p:nvPicPr>
          <p:cNvPr id="11" name="3 - Εικόνα" descr="merikoi-to-protimoun-krio-3.jpg"/>
          <p:cNvPicPr>
            <a:picLocks noChangeAspect="1"/>
          </p:cNvPicPr>
          <p:nvPr/>
        </p:nvPicPr>
        <p:blipFill>
          <a:blip r:embed="rId6" cstate="print"/>
          <a:stretch>
            <a:fillRect/>
          </a:stretch>
        </p:blipFill>
        <p:spPr>
          <a:xfrm>
            <a:off x="-102434" y="4775012"/>
            <a:ext cx="3995936" cy="2082988"/>
          </a:xfrm>
          <a:prstGeom prst="rect">
            <a:avLst/>
          </a:prstGeom>
          <a:effectLst>
            <a:softEdge rad="63500"/>
          </a:effectLst>
        </p:spPr>
      </p:pic>
      <p:sp>
        <p:nvSpPr>
          <p:cNvPr id="12" name="2 - Θέση περιεχομένου"/>
          <p:cNvSpPr txBox="1">
            <a:spLocks/>
          </p:cNvSpPr>
          <p:nvPr/>
        </p:nvSpPr>
        <p:spPr>
          <a:xfrm>
            <a:off x="3893502" y="5078491"/>
            <a:ext cx="5249412" cy="132873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Font typeface="Arial" pitchFamily="34" charset="0"/>
              <a:buNone/>
            </a:pPr>
            <a:r>
              <a:rPr lang="el-GR" sz="2000" b="1" dirty="0" smtClean="0">
                <a:solidFill>
                  <a:schemeClr val="tx2">
                    <a:lumMod val="50000"/>
                  </a:schemeClr>
                </a:solidFill>
                <a:latin typeface="Times New Roman" pitchFamily="18" charset="0"/>
                <a:cs typeface="Times New Roman" pitchFamily="18" charset="0"/>
              </a:rPr>
              <a:t>«Μερικοί το προτιμούν κρύο</a:t>
            </a:r>
            <a:r>
              <a:rPr lang="el-GR" sz="2000" b="1" dirty="0" smtClean="0">
                <a:solidFill>
                  <a:schemeClr val="tx2">
                    <a:lumMod val="50000"/>
                  </a:schemeClr>
                </a:solidFill>
                <a:latin typeface="Times New Roman" pitchFamily="18" charset="0"/>
                <a:cs typeface="Times New Roman" pitchFamily="18" charset="0"/>
              </a:rPr>
              <a:t>»</a:t>
            </a:r>
          </a:p>
          <a:p>
            <a:pPr algn="ctr">
              <a:buNone/>
            </a:pPr>
            <a:r>
              <a:rPr lang="en-US" sz="1800" dirty="0">
                <a:latin typeface="Times New Roman" pitchFamily="18" charset="0"/>
                <a:cs typeface="Times New Roman" pitchFamily="18" charset="0"/>
                <a:hlinkClick r:id="rId7"/>
              </a:rPr>
              <a:t>https://www.youtube.com/watch?v=JLMQGYMqZJc</a:t>
            </a:r>
            <a:r>
              <a:rPr lang="el-GR" sz="1800" dirty="0">
                <a:latin typeface="Times New Roman" pitchFamily="18" charset="0"/>
                <a:cs typeface="Times New Roman" pitchFamily="18" charset="0"/>
              </a:rPr>
              <a:t> </a:t>
            </a:r>
          </a:p>
          <a:p>
            <a:pPr algn="ctr">
              <a:buFont typeface="Arial" pitchFamily="34" charset="0"/>
              <a:buNone/>
            </a:pPr>
            <a:endParaRPr lang="el-GR" sz="2000" b="1" dirty="0" smtClean="0">
              <a:solidFill>
                <a:schemeClr val="tx2">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313363625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107504" y="285728"/>
            <a:ext cx="3960440" cy="1902818"/>
          </a:xfrm>
        </p:spPr>
        <p:txBody>
          <a:bodyPr>
            <a:normAutofit lnSpcReduction="10000"/>
          </a:bodyPr>
          <a:lstStyle/>
          <a:p>
            <a:pPr lvl="0" algn="ctr">
              <a:buNone/>
            </a:pPr>
            <a:r>
              <a:rPr lang="el-GR" sz="2000" b="1" dirty="0" smtClean="0">
                <a:solidFill>
                  <a:schemeClr val="tx2">
                    <a:lumMod val="50000"/>
                  </a:schemeClr>
                </a:solidFill>
                <a:latin typeface="Times New Roman" pitchFamily="18" charset="0"/>
                <a:cs typeface="Times New Roman" pitchFamily="18" charset="0"/>
              </a:rPr>
              <a:t>«Μια ελληνίδα στο χαρέμι»  </a:t>
            </a:r>
            <a:r>
              <a:rPr lang="el-GR" sz="2000" dirty="0" smtClean="0">
                <a:solidFill>
                  <a:schemeClr val="tx2">
                    <a:lumMod val="50000"/>
                  </a:schemeClr>
                </a:solidFill>
                <a:latin typeface="Times New Roman" pitchFamily="18" charset="0"/>
                <a:cs typeface="Times New Roman" pitchFamily="18" charset="0"/>
              </a:rPr>
              <a:t>(</a:t>
            </a:r>
            <a:r>
              <a:rPr lang="el-GR" sz="2000" i="1" dirty="0" smtClean="0">
                <a:solidFill>
                  <a:schemeClr val="tx2">
                    <a:lumMod val="50000"/>
                  </a:schemeClr>
                </a:solidFill>
                <a:latin typeface="Times New Roman" pitchFamily="18" charset="0"/>
                <a:cs typeface="Times New Roman" pitchFamily="18" charset="0"/>
              </a:rPr>
              <a:t>Βαγγέλη!!!!)</a:t>
            </a:r>
          </a:p>
          <a:p>
            <a:pPr algn="ctr">
              <a:buNone/>
            </a:pPr>
            <a:r>
              <a:rPr lang="en-US" sz="2000" i="1" dirty="0">
                <a:latin typeface="Times New Roman" pitchFamily="18" charset="0"/>
                <a:cs typeface="Times New Roman" pitchFamily="18" charset="0"/>
                <a:hlinkClick r:id="rId2"/>
              </a:rPr>
              <a:t>https://www.youtube.com/watch?v=3a3_vLOmy_w&amp;list=PLz9YnFatr1ABPlsw74-P_vePGpvS7qxD-&amp;index=21</a:t>
            </a:r>
            <a:endParaRPr lang="el-GR" sz="2000" i="1" dirty="0">
              <a:latin typeface="Times New Roman" pitchFamily="18" charset="0"/>
              <a:cs typeface="Times New Roman" pitchFamily="18" charset="0"/>
            </a:endParaRPr>
          </a:p>
          <a:p>
            <a:pPr lvl="0" algn="ctr">
              <a:buNone/>
            </a:pPr>
            <a:endParaRPr lang="el-GR" sz="2000" i="1" dirty="0" smtClean="0">
              <a:latin typeface="Times New Roman" pitchFamily="18" charset="0"/>
              <a:cs typeface="Times New Roman" pitchFamily="18" charset="0"/>
            </a:endParaRPr>
          </a:p>
        </p:txBody>
      </p:sp>
      <p:pic>
        <p:nvPicPr>
          <p:cNvPr id="4" name="3 - Εικόνα" descr="af1dbf007b18b8e6370b667899b32b22.jpg"/>
          <p:cNvPicPr>
            <a:picLocks noChangeAspect="1"/>
          </p:cNvPicPr>
          <p:nvPr/>
        </p:nvPicPr>
        <p:blipFill>
          <a:blip r:embed="rId3" cstate="print"/>
          <a:stretch>
            <a:fillRect/>
          </a:stretch>
        </p:blipFill>
        <p:spPr>
          <a:xfrm>
            <a:off x="3995936" y="157016"/>
            <a:ext cx="2880320" cy="2160241"/>
          </a:xfrm>
          <a:prstGeom prst="rect">
            <a:avLst/>
          </a:prstGeom>
          <a:effectLst>
            <a:softEdge rad="63500"/>
          </a:effectLst>
        </p:spPr>
      </p:pic>
      <p:pic>
        <p:nvPicPr>
          <p:cNvPr id="5" name="4 - Εικόνα" descr="mia-ellinida-sto-haremi.jpg"/>
          <p:cNvPicPr>
            <a:picLocks noChangeAspect="1"/>
          </p:cNvPicPr>
          <p:nvPr/>
        </p:nvPicPr>
        <p:blipFill>
          <a:blip r:embed="rId4" cstate="print"/>
          <a:stretch>
            <a:fillRect/>
          </a:stretch>
        </p:blipFill>
        <p:spPr>
          <a:xfrm>
            <a:off x="6400822" y="133732"/>
            <a:ext cx="2743178" cy="2143140"/>
          </a:xfrm>
          <a:prstGeom prst="rect">
            <a:avLst/>
          </a:prstGeom>
          <a:effectLst>
            <a:softEdge rad="63500"/>
          </a:effectLst>
        </p:spPr>
      </p:pic>
      <p:pic>
        <p:nvPicPr>
          <p:cNvPr id="9" name="3 - Εικόνα" descr="5fcf2d71bc81a9d4af87c51a37094238.jpg"/>
          <p:cNvPicPr>
            <a:picLocks noChangeAspect="1"/>
          </p:cNvPicPr>
          <p:nvPr/>
        </p:nvPicPr>
        <p:blipFill>
          <a:blip r:embed="rId5" cstate="print"/>
          <a:stretch>
            <a:fillRect/>
          </a:stretch>
        </p:blipFill>
        <p:spPr>
          <a:xfrm>
            <a:off x="6065026" y="2188546"/>
            <a:ext cx="2315691" cy="2488136"/>
          </a:xfrm>
          <a:prstGeom prst="rect">
            <a:avLst/>
          </a:prstGeom>
          <a:effectLst>
            <a:softEdge rad="63500"/>
          </a:effectLst>
        </p:spPr>
      </p:pic>
      <p:sp>
        <p:nvSpPr>
          <p:cNvPr id="10" name="2 - Θέση περιεχομένου"/>
          <p:cNvSpPr txBox="1">
            <a:spLocks/>
          </p:cNvSpPr>
          <p:nvPr/>
        </p:nvSpPr>
        <p:spPr>
          <a:xfrm>
            <a:off x="-756592" y="3075553"/>
            <a:ext cx="8229600" cy="97154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Font typeface="Arial" pitchFamily="34" charset="0"/>
              <a:buNone/>
            </a:pPr>
            <a:r>
              <a:rPr lang="el-GR" sz="2000" b="1" dirty="0" smtClean="0">
                <a:solidFill>
                  <a:schemeClr val="tx2">
                    <a:lumMod val="50000"/>
                  </a:schemeClr>
                </a:solidFill>
                <a:latin typeface="Times New Roman" pitchFamily="18" charset="0"/>
                <a:cs typeface="Times New Roman" pitchFamily="18" charset="0"/>
              </a:rPr>
              <a:t>«Μια κυρία στα μπουζούκια»</a:t>
            </a:r>
          </a:p>
          <a:p>
            <a:pPr algn="ctr">
              <a:buNone/>
            </a:pPr>
            <a:r>
              <a:rPr lang="en-US" sz="2000" dirty="0">
                <a:latin typeface="Times New Roman" pitchFamily="18" charset="0"/>
                <a:cs typeface="Times New Roman" pitchFamily="18" charset="0"/>
                <a:hlinkClick r:id="rId6"/>
              </a:rPr>
              <a:t>https://www.youtube.com/watch?v=TN4nATXfduw</a:t>
            </a:r>
            <a:endParaRPr lang="el-GR" sz="2000" dirty="0">
              <a:latin typeface="Times New Roman" pitchFamily="18" charset="0"/>
              <a:cs typeface="Times New Roman" pitchFamily="18" charset="0"/>
            </a:endParaRPr>
          </a:p>
          <a:p>
            <a:pPr algn="ctr">
              <a:buFont typeface="Arial" pitchFamily="34" charset="0"/>
              <a:buNone/>
            </a:pPr>
            <a:endParaRPr lang="el-GR" sz="2000" b="1" dirty="0" smtClean="0">
              <a:latin typeface="Times New Roman" pitchFamily="18" charset="0"/>
              <a:cs typeface="Times New Roman" pitchFamily="18" charset="0"/>
            </a:endParaRPr>
          </a:p>
        </p:txBody>
      </p:sp>
      <p:sp>
        <p:nvSpPr>
          <p:cNvPr id="11" name="Θέση περιεχομένου 2"/>
          <p:cNvSpPr txBox="1">
            <a:spLocks/>
          </p:cNvSpPr>
          <p:nvPr/>
        </p:nvSpPr>
        <p:spPr>
          <a:xfrm>
            <a:off x="3826" y="5157192"/>
            <a:ext cx="6293318" cy="115212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l-GR" sz="2000" b="1" dirty="0" smtClean="0">
                <a:solidFill>
                  <a:schemeClr val="tx2">
                    <a:lumMod val="50000"/>
                  </a:schemeClr>
                </a:solidFill>
                <a:latin typeface="Times New Roman" panose="02020603050405020304" pitchFamily="18" charset="0"/>
                <a:cs typeface="Times New Roman" panose="02020603050405020304" pitchFamily="18" charset="0"/>
              </a:rPr>
              <a:t>«Μια τρελή σαραντάρα»</a:t>
            </a:r>
          </a:p>
          <a:p>
            <a:pPr marL="0" indent="0">
              <a:buNone/>
            </a:pPr>
            <a:r>
              <a:rPr lang="en-US" sz="1800" dirty="0">
                <a:latin typeface="Times New Roman" panose="02020603050405020304" pitchFamily="18" charset="0"/>
                <a:cs typeface="Times New Roman" panose="02020603050405020304" pitchFamily="18" charset="0"/>
                <a:hlinkClick r:id="rId7"/>
              </a:rPr>
              <a:t>https://www.youtube.com/watch?v=uKJf69_SZHE</a:t>
            </a:r>
            <a:r>
              <a:rPr lang="el-GR" sz="1800" dirty="0">
                <a:latin typeface="Times New Roman" panose="02020603050405020304" pitchFamily="18" charset="0"/>
                <a:cs typeface="Times New Roman" panose="02020603050405020304" pitchFamily="18" charset="0"/>
              </a:rPr>
              <a:t> </a:t>
            </a:r>
          </a:p>
          <a:p>
            <a:pPr marL="0" indent="0">
              <a:buFont typeface="Arial" pitchFamily="34" charset="0"/>
              <a:buNone/>
            </a:pPr>
            <a:endParaRPr lang="el-GR" dirty="0"/>
          </a:p>
        </p:txBody>
      </p:sp>
      <p:pic>
        <p:nvPicPr>
          <p:cNvPr id="12" name="Εικόνα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272823" y="4258752"/>
            <a:ext cx="1835326" cy="2633693"/>
          </a:xfrm>
          <a:prstGeom prst="rect">
            <a:avLst/>
          </a:prstGeom>
          <a:effectLst>
            <a:softEdge rad="63500"/>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067944" y="332656"/>
            <a:ext cx="5076056" cy="1728192"/>
          </a:xfrm>
        </p:spPr>
        <p:txBody>
          <a:bodyPr>
            <a:normAutofit/>
          </a:bodyPr>
          <a:lstStyle/>
          <a:p>
            <a:pPr marL="0" indent="0" algn="ctr">
              <a:buNone/>
            </a:pPr>
            <a:r>
              <a:rPr lang="el-GR" sz="2000" b="1" dirty="0" smtClean="0">
                <a:solidFill>
                  <a:schemeClr val="tx2">
                    <a:lumMod val="50000"/>
                  </a:schemeClr>
                </a:solidFill>
                <a:latin typeface="Times New Roman" panose="02020603050405020304" pitchFamily="18" charset="0"/>
                <a:cs typeface="Times New Roman" panose="02020603050405020304" pitchFamily="18" charset="0"/>
              </a:rPr>
              <a:t>«Ξυπόλυτος </a:t>
            </a:r>
            <a:r>
              <a:rPr lang="el-GR" sz="2000" b="1" dirty="0" err="1" smtClean="0">
                <a:solidFill>
                  <a:schemeClr val="tx2">
                    <a:lumMod val="50000"/>
                  </a:schemeClr>
                </a:solidFill>
                <a:latin typeface="Times New Roman" panose="02020603050405020304" pitchFamily="18" charset="0"/>
                <a:cs typeface="Times New Roman" panose="02020603050405020304" pitchFamily="18" charset="0"/>
              </a:rPr>
              <a:t>Πρίγκιψ</a:t>
            </a:r>
            <a:r>
              <a:rPr lang="el-GR" sz="2000" b="1" dirty="0" smtClean="0">
                <a:solidFill>
                  <a:schemeClr val="tx2">
                    <a:lumMod val="50000"/>
                  </a:schemeClr>
                </a:solidFill>
                <a:latin typeface="Times New Roman" panose="02020603050405020304" pitchFamily="18" charset="0"/>
                <a:cs typeface="Times New Roman" panose="02020603050405020304" pitchFamily="18" charset="0"/>
              </a:rPr>
              <a:t>!»</a:t>
            </a:r>
            <a:endParaRPr lang="en-US" sz="2000" b="1" dirty="0" smtClean="0">
              <a:solidFill>
                <a:schemeClr val="tx2">
                  <a:lumMod val="50000"/>
                </a:schemeClr>
              </a:solidFill>
              <a:latin typeface="Times New Roman" panose="02020603050405020304" pitchFamily="18" charset="0"/>
              <a:cs typeface="Times New Roman" panose="02020603050405020304" pitchFamily="18" charset="0"/>
            </a:endParaRPr>
          </a:p>
          <a:p>
            <a:pPr marL="0" indent="0" algn="ctr">
              <a:buNone/>
            </a:pPr>
            <a:r>
              <a:rPr lang="en-US" sz="1800" dirty="0">
                <a:latin typeface="Times New Roman" panose="02020603050405020304" pitchFamily="18" charset="0"/>
                <a:cs typeface="Times New Roman" panose="02020603050405020304" pitchFamily="18" charset="0"/>
                <a:hlinkClick r:id="rId2"/>
              </a:rPr>
              <a:t>https://www.youtube.com/watch?v=LmVel50dXbM</a:t>
            </a:r>
            <a:r>
              <a:rPr lang="el-GR" sz="1800" dirty="0">
                <a:latin typeface="Times New Roman" panose="02020603050405020304" pitchFamily="18" charset="0"/>
                <a:cs typeface="Times New Roman" panose="02020603050405020304" pitchFamily="18" charset="0"/>
              </a:rPr>
              <a:t> </a:t>
            </a:r>
            <a:endParaRPr lang="en-US" sz="1800" dirty="0">
              <a:latin typeface="Times New Roman" panose="02020603050405020304" pitchFamily="18" charset="0"/>
              <a:cs typeface="Times New Roman" panose="02020603050405020304" pitchFamily="18" charset="0"/>
            </a:endParaRPr>
          </a:p>
        </p:txBody>
      </p:sp>
      <p:pic>
        <p:nvPicPr>
          <p:cNvPr id="4" name="Εικόνα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04" y="188640"/>
            <a:ext cx="4099102" cy="2225227"/>
          </a:xfrm>
          <a:prstGeom prst="rect">
            <a:avLst/>
          </a:prstGeom>
          <a:effectLst>
            <a:softEdge rad="63500"/>
          </a:effectLst>
        </p:spPr>
      </p:pic>
      <p:pic>
        <p:nvPicPr>
          <p:cNvPr id="6" name="Εικόνα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492896"/>
            <a:ext cx="2860449" cy="2325136"/>
          </a:xfrm>
          <a:prstGeom prst="rect">
            <a:avLst/>
          </a:prstGeom>
          <a:effectLst>
            <a:softEdge rad="63500"/>
          </a:effectLst>
        </p:spPr>
      </p:pic>
      <p:sp>
        <p:nvSpPr>
          <p:cNvPr id="7" name="Θέση περιεχομένου 2"/>
          <p:cNvSpPr txBox="1">
            <a:spLocks/>
          </p:cNvSpPr>
          <p:nvPr/>
        </p:nvSpPr>
        <p:spPr>
          <a:xfrm>
            <a:off x="2915816" y="2719360"/>
            <a:ext cx="5925344" cy="187220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l-GR" sz="2000" b="1" dirty="0" smtClean="0">
                <a:solidFill>
                  <a:schemeClr val="tx2">
                    <a:lumMod val="50000"/>
                  </a:schemeClr>
                </a:solidFill>
                <a:latin typeface="Times New Roman" panose="02020603050405020304" pitchFamily="18" charset="0"/>
                <a:cs typeface="Times New Roman" panose="02020603050405020304" pitchFamily="18" charset="0"/>
              </a:rPr>
              <a:t>«Ο γόης»  </a:t>
            </a:r>
            <a:r>
              <a:rPr lang="el-GR" sz="2000" i="1" dirty="0" smtClean="0">
                <a:solidFill>
                  <a:schemeClr val="tx2">
                    <a:lumMod val="50000"/>
                  </a:schemeClr>
                </a:solidFill>
                <a:latin typeface="Times New Roman" panose="02020603050405020304" pitchFamily="18" charset="0"/>
                <a:cs typeface="Times New Roman" panose="02020603050405020304" pitchFamily="18" charset="0"/>
              </a:rPr>
              <a:t>(</a:t>
            </a:r>
            <a:r>
              <a:rPr lang="el-GR" sz="2000" i="1" dirty="0" err="1" smtClean="0">
                <a:solidFill>
                  <a:schemeClr val="tx2">
                    <a:lumMod val="50000"/>
                  </a:schemeClr>
                </a:solidFill>
                <a:latin typeface="Times New Roman" panose="02020603050405020304" pitchFamily="18" charset="0"/>
                <a:cs typeface="Times New Roman" panose="02020603050405020304" pitchFamily="18" charset="0"/>
              </a:rPr>
              <a:t>Κάτινα</a:t>
            </a:r>
            <a:r>
              <a:rPr lang="el-GR" sz="2000" i="1" dirty="0" smtClean="0">
                <a:solidFill>
                  <a:schemeClr val="tx2">
                    <a:lumMod val="50000"/>
                  </a:schemeClr>
                </a:solidFill>
                <a:latin typeface="Times New Roman" panose="02020603050405020304" pitchFamily="18" charset="0"/>
                <a:cs typeface="Times New Roman" panose="02020603050405020304" pitchFamily="18" charset="0"/>
              </a:rPr>
              <a:t>!! </a:t>
            </a:r>
            <a:r>
              <a:rPr lang="el-GR" sz="2000" i="1" dirty="0" err="1" smtClean="0">
                <a:solidFill>
                  <a:schemeClr val="tx2">
                    <a:lumMod val="50000"/>
                  </a:schemeClr>
                </a:solidFill>
                <a:latin typeface="Times New Roman" panose="02020603050405020304" pitchFamily="18" charset="0"/>
                <a:cs typeface="Times New Roman" panose="02020603050405020304" pitchFamily="18" charset="0"/>
              </a:rPr>
              <a:t>Σαλαμάκι</a:t>
            </a:r>
            <a:r>
              <a:rPr lang="el-GR" sz="2000" i="1" dirty="0" smtClean="0">
                <a:solidFill>
                  <a:schemeClr val="tx2">
                    <a:lumMod val="50000"/>
                  </a:schemeClr>
                </a:solidFill>
                <a:latin typeface="Times New Roman" panose="02020603050405020304" pitchFamily="18" charset="0"/>
                <a:cs typeface="Times New Roman" panose="02020603050405020304" pitchFamily="18" charset="0"/>
              </a:rPr>
              <a:t>!!)</a:t>
            </a:r>
          </a:p>
          <a:p>
            <a:pPr marL="0" indent="0" algn="ctr">
              <a:buNone/>
            </a:pPr>
            <a:r>
              <a:rPr lang="en-US" sz="2000" dirty="0">
                <a:latin typeface="Times New Roman" panose="02020603050405020304" pitchFamily="18" charset="0"/>
                <a:cs typeface="Times New Roman" panose="02020603050405020304" pitchFamily="18" charset="0"/>
                <a:hlinkClick r:id="rId5"/>
              </a:rPr>
              <a:t>https://www.youtube.com/watch?v=LDtzCKhJ9NA</a:t>
            </a:r>
            <a:r>
              <a:rPr lang="el-GR" sz="2000" dirty="0">
                <a:latin typeface="Times New Roman" panose="02020603050405020304" pitchFamily="18" charset="0"/>
                <a:cs typeface="Times New Roman" panose="02020603050405020304" pitchFamily="18" charset="0"/>
              </a:rPr>
              <a:t> </a:t>
            </a:r>
          </a:p>
          <a:p>
            <a:pPr marL="0" indent="0" algn="ctr">
              <a:buFont typeface="Arial" pitchFamily="34" charset="0"/>
              <a:buNone/>
            </a:pPr>
            <a:endParaRPr lang="en-US" sz="2000" i="1" dirty="0" smtClean="0">
              <a:solidFill>
                <a:schemeClr val="tx2">
                  <a:lumMod val="50000"/>
                </a:schemeClr>
              </a:solidFill>
              <a:latin typeface="Times New Roman" panose="02020603050405020304" pitchFamily="18" charset="0"/>
              <a:cs typeface="Times New Roman" panose="02020603050405020304" pitchFamily="18" charset="0"/>
            </a:endParaRPr>
          </a:p>
        </p:txBody>
      </p:sp>
      <p:sp>
        <p:nvSpPr>
          <p:cNvPr id="9" name="Θέση περιεχομένου 2"/>
          <p:cNvSpPr txBox="1">
            <a:spLocks/>
          </p:cNvSpPr>
          <p:nvPr/>
        </p:nvSpPr>
        <p:spPr>
          <a:xfrm>
            <a:off x="3203849" y="4818033"/>
            <a:ext cx="5832648" cy="203996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l-GR" sz="2000" b="1" dirty="0" smtClean="0">
                <a:solidFill>
                  <a:schemeClr val="tx2">
                    <a:lumMod val="50000"/>
                  </a:schemeClr>
                </a:solidFill>
                <a:latin typeface="Times New Roman" panose="02020603050405020304" pitchFamily="18" charset="0"/>
                <a:cs typeface="Times New Roman" panose="02020603050405020304" pitchFamily="18" charset="0"/>
              </a:rPr>
              <a:t>«Οι θαλασσιές οι χάντρες»</a:t>
            </a:r>
            <a:endParaRPr lang="en-US" sz="2000" b="1" dirty="0" smtClean="0">
              <a:solidFill>
                <a:schemeClr val="tx2">
                  <a:lumMod val="50000"/>
                </a:schemeClr>
              </a:solidFill>
              <a:latin typeface="Times New Roman" panose="02020603050405020304" pitchFamily="18" charset="0"/>
              <a:cs typeface="Times New Roman" panose="02020603050405020304" pitchFamily="18" charset="0"/>
            </a:endParaRPr>
          </a:p>
          <a:p>
            <a:pPr marL="0" indent="0" algn="ctr">
              <a:buFont typeface="Arial" pitchFamily="34" charset="0"/>
              <a:buNone/>
            </a:pPr>
            <a:r>
              <a:rPr lang="en-US" sz="2000" i="1" dirty="0" smtClean="0">
                <a:solidFill>
                  <a:schemeClr val="tx2">
                    <a:lumMod val="50000"/>
                  </a:schemeClr>
                </a:solidFill>
                <a:latin typeface="Times New Roman" panose="02020603050405020304" pitchFamily="18" charset="0"/>
                <a:cs typeface="Times New Roman" panose="02020603050405020304" pitchFamily="18" charset="0"/>
              </a:rPr>
              <a:t>(</a:t>
            </a:r>
            <a:r>
              <a:rPr lang="el-GR" sz="2000" i="1" dirty="0" smtClean="0">
                <a:solidFill>
                  <a:schemeClr val="tx2">
                    <a:lumMod val="50000"/>
                  </a:schemeClr>
                </a:solidFill>
                <a:latin typeface="Times New Roman" panose="02020603050405020304" pitchFamily="18" charset="0"/>
                <a:cs typeface="Times New Roman" panose="02020603050405020304" pitchFamily="18" charset="0"/>
              </a:rPr>
              <a:t>Αυτή, μέχρι και μουστάκι θα σε βάλει να  ξυρίσεις</a:t>
            </a:r>
            <a:r>
              <a:rPr lang="el-GR" sz="2000" i="1" dirty="0" smtClean="0">
                <a:solidFill>
                  <a:schemeClr val="tx2">
                    <a:lumMod val="50000"/>
                  </a:schemeClr>
                </a:solidFill>
                <a:latin typeface="Times New Roman" panose="02020603050405020304" pitchFamily="18" charset="0"/>
                <a:cs typeface="Times New Roman" panose="02020603050405020304" pitchFamily="18" charset="0"/>
              </a:rPr>
              <a:t>…!!)</a:t>
            </a:r>
          </a:p>
          <a:p>
            <a:pPr marL="0" indent="0" algn="ctr">
              <a:buNone/>
            </a:pPr>
            <a:r>
              <a:rPr lang="en-US" sz="1800" dirty="0">
                <a:latin typeface="Times New Roman" panose="02020603050405020304" pitchFamily="18" charset="0"/>
                <a:cs typeface="Times New Roman" panose="02020603050405020304" pitchFamily="18" charset="0"/>
                <a:hlinkClick r:id="rId6"/>
              </a:rPr>
              <a:t>https://www.youtube.com/watch?v=XUI62L-uY_s</a:t>
            </a:r>
            <a:r>
              <a:rPr lang="el-GR" sz="1800" dirty="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 </a:t>
            </a:r>
            <a:endParaRPr lang="el-GR" sz="1800" dirty="0">
              <a:latin typeface="Times New Roman" panose="02020603050405020304" pitchFamily="18" charset="0"/>
              <a:cs typeface="Times New Roman" panose="02020603050405020304" pitchFamily="18" charset="0"/>
            </a:endParaRPr>
          </a:p>
          <a:p>
            <a:pPr marL="0" indent="0" algn="ctr">
              <a:buFont typeface="Arial" pitchFamily="34" charset="0"/>
              <a:buNone/>
            </a:pPr>
            <a:endParaRPr lang="el-GR" sz="2000" i="1" dirty="0" smtClean="0">
              <a:solidFill>
                <a:schemeClr val="tx2">
                  <a:lumMod val="50000"/>
                </a:schemeClr>
              </a:solidFill>
              <a:latin typeface="Times New Roman" panose="02020603050405020304" pitchFamily="18" charset="0"/>
              <a:cs typeface="Times New Roman" panose="02020603050405020304" pitchFamily="18" charset="0"/>
            </a:endParaRPr>
          </a:p>
        </p:txBody>
      </p:sp>
      <p:pic>
        <p:nvPicPr>
          <p:cNvPr id="10" name="Εικόνα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 y="5123525"/>
            <a:ext cx="3327362" cy="1734476"/>
          </a:xfrm>
          <a:prstGeom prst="rect">
            <a:avLst/>
          </a:prstGeom>
          <a:effectLst>
            <a:softEdge rad="63500"/>
          </a:effectLst>
        </p:spPr>
      </p:pic>
    </p:spTree>
    <p:extLst>
      <p:ext uri="{BB962C8B-B14F-4D97-AF65-F5344CB8AC3E}">
        <p14:creationId xmlns:p14="http://schemas.microsoft.com/office/powerpoint/2010/main" val="396187821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259632" y="116632"/>
            <a:ext cx="7884368" cy="2952328"/>
          </a:xfrm>
        </p:spPr>
        <p:txBody>
          <a:bodyPr>
            <a:normAutofit/>
          </a:bodyPr>
          <a:lstStyle/>
          <a:p>
            <a:r>
              <a:rPr lang="el-GR" sz="2200" b="1" dirty="0" smtClean="0">
                <a:solidFill>
                  <a:schemeClr val="tx2">
                    <a:lumMod val="50000"/>
                  </a:schemeClr>
                </a:solidFill>
                <a:latin typeface="Times New Roman" panose="02020603050405020304" pitchFamily="18" charset="0"/>
                <a:cs typeface="Times New Roman" panose="02020603050405020304" pitchFamily="18" charset="0"/>
              </a:rPr>
              <a:t>«</a:t>
            </a:r>
            <a:r>
              <a:rPr lang="el-GR" sz="2200" b="1" dirty="0" err="1" smtClean="0">
                <a:solidFill>
                  <a:schemeClr val="tx2">
                    <a:lumMod val="50000"/>
                  </a:schemeClr>
                </a:solidFill>
                <a:latin typeface="Times New Roman" panose="02020603050405020304" pitchFamily="18" charset="0"/>
                <a:cs typeface="Times New Roman" panose="02020603050405020304" pitchFamily="18" charset="0"/>
              </a:rPr>
              <a:t>Ορατότης</a:t>
            </a:r>
            <a:r>
              <a:rPr lang="el-GR" sz="2200" b="1" dirty="0" smtClean="0">
                <a:solidFill>
                  <a:schemeClr val="tx2">
                    <a:lumMod val="50000"/>
                  </a:schemeClr>
                </a:solidFill>
                <a:latin typeface="Times New Roman" panose="02020603050405020304" pitchFamily="18" charset="0"/>
                <a:cs typeface="Times New Roman" panose="02020603050405020304" pitchFamily="18" charset="0"/>
              </a:rPr>
              <a:t> 0» </a:t>
            </a:r>
            <a:r>
              <a:rPr lang="el-GR" sz="2200" i="1" dirty="0" smtClean="0">
                <a:solidFill>
                  <a:schemeClr val="tx2">
                    <a:lumMod val="50000"/>
                  </a:schemeClr>
                </a:solidFill>
                <a:latin typeface="Times New Roman" panose="02020603050405020304" pitchFamily="18" charset="0"/>
                <a:cs typeface="Times New Roman" panose="02020603050405020304" pitchFamily="18" charset="0"/>
              </a:rPr>
              <a:t>(Όχι άλλο κάρβουνο!!)</a:t>
            </a:r>
            <a:r>
              <a:rPr lang="en-US" sz="2200" dirty="0" smtClean="0">
                <a:latin typeface="Times New Roman" panose="02020603050405020304" pitchFamily="18" charset="0"/>
                <a:cs typeface="Times New Roman" panose="02020603050405020304" pitchFamily="18" charset="0"/>
              </a:rPr>
              <a:t/>
            </a:r>
            <a:br>
              <a:rPr lang="en-US" sz="2200" dirty="0" smtClean="0">
                <a:latin typeface="Times New Roman" panose="02020603050405020304" pitchFamily="18" charset="0"/>
                <a:cs typeface="Times New Roman" panose="02020603050405020304" pitchFamily="18" charset="0"/>
              </a:rPr>
            </a:br>
            <a:r>
              <a:rPr lang="en-US" sz="1800" dirty="0">
                <a:latin typeface="Times New Roman" panose="02020603050405020304" pitchFamily="18" charset="0"/>
                <a:cs typeface="Times New Roman" panose="02020603050405020304" pitchFamily="18" charset="0"/>
                <a:hlinkClick r:id="rId2"/>
              </a:rPr>
              <a:t>https://www.youtube.com/watch?v=i1iMbwECjPU</a:t>
            </a:r>
            <a:endParaRPr lang="el-GR" sz="1800" dirty="0">
              <a:latin typeface="Times New Roman" panose="02020603050405020304" pitchFamily="18" charset="0"/>
              <a:cs typeface="Times New Roman" panose="02020603050405020304" pitchFamily="18" charset="0"/>
            </a:endParaRPr>
          </a:p>
        </p:txBody>
      </p:sp>
      <p:pic>
        <p:nvPicPr>
          <p:cNvPr id="4" name="Εικόνα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4" y="0"/>
            <a:ext cx="2095500" cy="2981325"/>
          </a:xfrm>
          <a:prstGeom prst="rect">
            <a:avLst/>
          </a:prstGeom>
          <a:effectLst>
            <a:softEdge rad="63500"/>
          </a:effectLst>
        </p:spPr>
      </p:pic>
      <p:pic>
        <p:nvPicPr>
          <p:cNvPr id="7" name="Εικόνα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493183"/>
            <a:ext cx="2627784" cy="1973758"/>
          </a:xfrm>
          <a:prstGeom prst="rect">
            <a:avLst/>
          </a:prstGeom>
          <a:effectLst>
            <a:softEdge rad="63500"/>
          </a:effectLst>
        </p:spPr>
      </p:pic>
      <p:sp>
        <p:nvSpPr>
          <p:cNvPr id="8" name="Θέση περιεχομένου 2"/>
          <p:cNvSpPr>
            <a:spLocks noGrp="1"/>
          </p:cNvSpPr>
          <p:nvPr>
            <p:ph idx="1"/>
          </p:nvPr>
        </p:nvSpPr>
        <p:spPr>
          <a:xfrm>
            <a:off x="1691680" y="5033714"/>
            <a:ext cx="7810282" cy="892696"/>
          </a:xfrm>
        </p:spPr>
        <p:txBody>
          <a:bodyPr>
            <a:normAutofit/>
          </a:bodyPr>
          <a:lstStyle/>
          <a:p>
            <a:pPr marL="0" indent="0" algn="ctr">
              <a:buNone/>
            </a:pPr>
            <a:r>
              <a:rPr lang="el-GR" sz="2000" b="1" dirty="0" smtClean="0">
                <a:solidFill>
                  <a:schemeClr val="tx2">
                    <a:lumMod val="50000"/>
                  </a:schemeClr>
                </a:solidFill>
                <a:latin typeface="Times New Roman" panose="02020603050405020304" pitchFamily="18" charset="0"/>
                <a:cs typeface="Times New Roman" panose="02020603050405020304" pitchFamily="18" charset="0"/>
              </a:rPr>
              <a:t>«Ραντεβού </a:t>
            </a:r>
            <a:r>
              <a:rPr lang="el-GR" sz="2000" b="1" dirty="0">
                <a:solidFill>
                  <a:schemeClr val="tx2">
                    <a:lumMod val="50000"/>
                  </a:schemeClr>
                </a:solidFill>
                <a:latin typeface="Times New Roman" panose="02020603050405020304" pitchFamily="18" charset="0"/>
                <a:cs typeface="Times New Roman" panose="02020603050405020304" pitchFamily="18" charset="0"/>
              </a:rPr>
              <a:t>στον </a:t>
            </a:r>
            <a:r>
              <a:rPr lang="el-GR" sz="2000" b="1" dirty="0" smtClean="0">
                <a:solidFill>
                  <a:schemeClr val="tx2">
                    <a:lumMod val="50000"/>
                  </a:schemeClr>
                </a:solidFill>
                <a:latin typeface="Times New Roman" panose="02020603050405020304" pitchFamily="18" charset="0"/>
                <a:cs typeface="Times New Roman" panose="02020603050405020304" pitchFamily="18" charset="0"/>
              </a:rPr>
              <a:t>αέρα»</a:t>
            </a:r>
            <a:endParaRPr lang="el-GR" sz="2000" b="1" dirty="0">
              <a:solidFill>
                <a:schemeClr val="tx2">
                  <a:lumMod val="50000"/>
                </a:schemeClr>
              </a:solidFill>
              <a:latin typeface="Times New Roman" panose="02020603050405020304" pitchFamily="18" charset="0"/>
              <a:cs typeface="Times New Roman" panose="02020603050405020304" pitchFamily="18" charset="0"/>
            </a:endParaRPr>
          </a:p>
          <a:p>
            <a:pPr marL="0" indent="0" algn="ctr">
              <a:buNone/>
            </a:pPr>
            <a:r>
              <a:rPr lang="en-US" sz="1900" dirty="0">
                <a:latin typeface="Times New Roman" panose="02020603050405020304" pitchFamily="18" charset="0"/>
                <a:cs typeface="Times New Roman" panose="02020603050405020304" pitchFamily="18" charset="0"/>
                <a:hlinkClick r:id="rId5"/>
              </a:rPr>
              <a:t>https://www.youtube.com/watch?v=A6FtieTJ6K0</a:t>
            </a:r>
            <a:r>
              <a:rPr lang="el-GR" sz="1900" dirty="0">
                <a:latin typeface="Times New Roman" panose="02020603050405020304" pitchFamily="18" charset="0"/>
                <a:cs typeface="Times New Roman" panose="02020603050405020304" pitchFamily="18" charset="0"/>
              </a:rPr>
              <a:t> </a:t>
            </a:r>
          </a:p>
          <a:p>
            <a:pPr marL="0" indent="0">
              <a:buNone/>
            </a:pPr>
            <a:endParaRPr lang="el-GR" dirty="0"/>
          </a:p>
        </p:txBody>
      </p:sp>
    </p:spTree>
    <p:extLst>
      <p:ext uri="{BB962C8B-B14F-4D97-AF65-F5344CB8AC3E}">
        <p14:creationId xmlns:p14="http://schemas.microsoft.com/office/powerpoint/2010/main" val="1149884225"/>
      </p:ext>
    </p:extLst>
  </p:cSld>
  <p:clrMapOvr>
    <a:masterClrMapping/>
  </p:clrMapOvr>
  <p:transition spd="slow">
    <p:randomBar dir="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Εικόνα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88640"/>
            <a:ext cx="2220206" cy="3700343"/>
          </a:xfrm>
          <a:prstGeom prst="rect">
            <a:avLst/>
          </a:prstGeom>
          <a:effectLst>
            <a:softEdge rad="63500"/>
          </a:effectLst>
        </p:spPr>
      </p:pic>
      <p:sp>
        <p:nvSpPr>
          <p:cNvPr id="3" name="Θέση περιεχομένου 2"/>
          <p:cNvSpPr>
            <a:spLocks noGrp="1"/>
          </p:cNvSpPr>
          <p:nvPr>
            <p:ph idx="1"/>
          </p:nvPr>
        </p:nvSpPr>
        <p:spPr>
          <a:xfrm>
            <a:off x="232641" y="5085184"/>
            <a:ext cx="8740453" cy="1082919"/>
          </a:xfrm>
        </p:spPr>
        <p:txBody>
          <a:bodyPr>
            <a:normAutofit/>
          </a:bodyPr>
          <a:lstStyle/>
          <a:p>
            <a:pPr marL="0" lvl="0" indent="0" algn="ctr">
              <a:buNone/>
            </a:pPr>
            <a:r>
              <a:rPr lang="el-GR" sz="2000" b="1" dirty="0" smtClean="0">
                <a:solidFill>
                  <a:schemeClr val="tx2">
                    <a:lumMod val="50000"/>
                  </a:schemeClr>
                </a:solidFill>
                <a:latin typeface="Times New Roman" panose="02020603050405020304" pitchFamily="18" charset="0"/>
                <a:cs typeface="Times New Roman" panose="02020603050405020304" pitchFamily="18" charset="0"/>
              </a:rPr>
              <a:t>«Γοργόνες </a:t>
            </a:r>
            <a:r>
              <a:rPr lang="el-GR" sz="2000" b="1" dirty="0">
                <a:solidFill>
                  <a:schemeClr val="tx2">
                    <a:lumMod val="50000"/>
                  </a:schemeClr>
                </a:solidFill>
                <a:latin typeface="Times New Roman" panose="02020603050405020304" pitchFamily="18" charset="0"/>
                <a:cs typeface="Times New Roman" panose="02020603050405020304" pitchFamily="18" charset="0"/>
              </a:rPr>
              <a:t>και </a:t>
            </a:r>
            <a:r>
              <a:rPr lang="el-GR" sz="2000" b="1" dirty="0" smtClean="0">
                <a:solidFill>
                  <a:schemeClr val="tx2">
                    <a:lumMod val="50000"/>
                  </a:schemeClr>
                </a:solidFill>
                <a:latin typeface="Times New Roman" panose="02020603050405020304" pitchFamily="18" charset="0"/>
                <a:cs typeface="Times New Roman" panose="02020603050405020304" pitchFamily="18" charset="0"/>
              </a:rPr>
              <a:t>μάγκες»  </a:t>
            </a:r>
            <a:r>
              <a:rPr lang="el-GR" sz="2000" i="1" dirty="0" smtClean="0">
                <a:solidFill>
                  <a:schemeClr val="tx2">
                    <a:lumMod val="50000"/>
                  </a:schemeClr>
                </a:solidFill>
                <a:latin typeface="Times New Roman" panose="02020603050405020304" pitchFamily="18" charset="0"/>
                <a:cs typeface="Times New Roman" panose="02020603050405020304" pitchFamily="18" charset="0"/>
              </a:rPr>
              <a:t>(Τουτέστιν…..!)</a:t>
            </a:r>
            <a:endParaRPr lang="el-GR" sz="2000" i="1" dirty="0">
              <a:solidFill>
                <a:schemeClr val="tx2">
                  <a:lumMod val="50000"/>
                </a:schemeClr>
              </a:solidFill>
              <a:latin typeface="Times New Roman" panose="02020603050405020304" pitchFamily="18" charset="0"/>
              <a:cs typeface="Times New Roman" panose="02020603050405020304" pitchFamily="18" charset="0"/>
            </a:endParaRPr>
          </a:p>
          <a:p>
            <a:pPr marL="0" indent="0" algn="ctr">
              <a:buNone/>
            </a:pPr>
            <a:r>
              <a:rPr lang="en-US" sz="1800" dirty="0">
                <a:solidFill>
                  <a:schemeClr val="accent6">
                    <a:lumMod val="75000"/>
                  </a:schemeClr>
                </a:solidFill>
                <a:latin typeface="Times New Roman" panose="02020603050405020304" pitchFamily="18" charset="0"/>
                <a:cs typeface="Times New Roman" panose="02020603050405020304" pitchFamily="18" charset="0"/>
                <a:hlinkClick r:id="rId3"/>
              </a:rPr>
              <a:t>https://www.youtube.com/watch?v=l41uNp3JaAc</a:t>
            </a:r>
            <a:r>
              <a:rPr lang="el-GR" sz="1800" dirty="0">
                <a:solidFill>
                  <a:schemeClr val="accent6">
                    <a:lumMod val="75000"/>
                  </a:schemeClr>
                </a:solidFill>
                <a:latin typeface="Times New Roman" panose="02020603050405020304" pitchFamily="18" charset="0"/>
                <a:cs typeface="Times New Roman" panose="02020603050405020304" pitchFamily="18" charset="0"/>
              </a:rPr>
              <a:t> </a:t>
            </a:r>
          </a:p>
          <a:p>
            <a:pPr marL="0" indent="0" algn="ctr">
              <a:buNone/>
            </a:pPr>
            <a:endParaRPr lang="el-GR" sz="1600" dirty="0">
              <a:solidFill>
                <a:schemeClr val="accent6">
                  <a:lumMod val="75000"/>
                </a:schemeClr>
              </a:solidFill>
              <a:latin typeface="Times New Roman" panose="02020603050405020304" pitchFamily="18" charset="0"/>
              <a:cs typeface="Times New Roman" panose="02020603050405020304" pitchFamily="18" charset="0"/>
            </a:endParaRPr>
          </a:p>
        </p:txBody>
      </p:sp>
      <p:pic>
        <p:nvPicPr>
          <p:cNvPr id="2" name="Εικόνα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21241" y="1124744"/>
            <a:ext cx="3121765" cy="2341324"/>
          </a:xfrm>
          <a:prstGeom prst="rect">
            <a:avLst/>
          </a:prstGeom>
          <a:ln>
            <a:noFill/>
          </a:ln>
          <a:effectLst>
            <a:softEdge rad="112500"/>
          </a:effectLst>
        </p:spPr>
      </p:pic>
      <p:pic>
        <p:nvPicPr>
          <p:cNvPr id="4" name="Εικόνα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82376" y="1124744"/>
            <a:ext cx="3418696" cy="2564022"/>
          </a:xfrm>
          <a:prstGeom prst="rect">
            <a:avLst/>
          </a:prstGeom>
          <a:ln>
            <a:noFill/>
          </a:ln>
          <a:effectLst>
            <a:softEdge rad="112500"/>
          </a:effectLst>
        </p:spPr>
      </p:pic>
    </p:spTree>
    <p:extLst>
      <p:ext uri="{BB962C8B-B14F-4D97-AF65-F5344CB8AC3E}">
        <p14:creationId xmlns:p14="http://schemas.microsoft.com/office/powerpoint/2010/main" val="984831990"/>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a:bodyPr>
          <a:lstStyle/>
          <a:p>
            <a:pPr>
              <a:buNone/>
            </a:pPr>
            <a:r>
              <a:rPr lang="el-GR" sz="2000" dirty="0" smtClean="0">
                <a:solidFill>
                  <a:schemeClr val="accent6"/>
                </a:solidFill>
                <a:latin typeface="Times New Roman" panose="02020603050405020304" pitchFamily="18" charset="0"/>
                <a:cs typeface="Times New Roman" panose="02020603050405020304" pitchFamily="18" charset="0"/>
              </a:rPr>
              <a:t>      Ο </a:t>
            </a:r>
            <a:r>
              <a:rPr lang="el-GR" sz="2000" dirty="0">
                <a:solidFill>
                  <a:schemeClr val="accent6"/>
                </a:solidFill>
                <a:latin typeface="Times New Roman" panose="02020603050405020304" pitchFamily="18" charset="0"/>
                <a:cs typeface="Times New Roman" panose="02020603050405020304" pitchFamily="18" charset="0"/>
              </a:rPr>
              <a:t>Μίμης </a:t>
            </a:r>
            <a:r>
              <a:rPr lang="el-GR" sz="2000" dirty="0" err="1">
                <a:solidFill>
                  <a:schemeClr val="accent6"/>
                </a:solidFill>
                <a:latin typeface="Times New Roman" panose="02020603050405020304" pitchFamily="18" charset="0"/>
                <a:cs typeface="Times New Roman" panose="02020603050405020304" pitchFamily="18" charset="0"/>
              </a:rPr>
              <a:t>Πλέσσας</a:t>
            </a:r>
            <a:r>
              <a:rPr lang="el-GR" sz="2000" dirty="0">
                <a:solidFill>
                  <a:schemeClr val="accent6"/>
                </a:solidFill>
                <a:latin typeface="Times New Roman" panose="02020603050405020304" pitchFamily="18" charset="0"/>
                <a:cs typeface="Times New Roman" panose="02020603050405020304" pitchFamily="18" charset="0"/>
              </a:rPr>
              <a:t> γεννήθηκε στην Αθήνα το 1924. Σπούδασε στη Φυσικομαθηματική Σχολή του Πανεπιστημίου Αθηνών και στη συνέχεια πήγε στην Αμερική (ΗΠΑ) για συνέχιση σπουδών. Σε πολύ μικρή ηλικία έγινε ο πρώτος σολίστ πιάνου στην Ελληνική Ραδιοφωνία. Το 1952, σε ηλικία μόλις 27 ετών, τιμήθηκε με το πρώτο βραβείο μουσικής του πανεπιστημίου της Μινεσότα, και την επόμενη χρονιά κατετάγη πέμπτος πιανίστας στις ΗΠΑ. Το 1952 άρχισε επίσης την ενασχόληση του με τη σύνθεση και από το 1956 ως μαέστρος και συνθέτης.</a:t>
            </a:r>
          </a:p>
          <a:p>
            <a:pPr>
              <a:buNone/>
            </a:pPr>
            <a:endParaRPr lang="el-GR" sz="2000" dirty="0">
              <a:latin typeface="Bookman Old Style" pitchFamily="18" charset="0"/>
            </a:endParaRPr>
          </a:p>
        </p:txBody>
      </p:sp>
    </p:spTree>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67544" y="116632"/>
            <a:ext cx="8229600" cy="1800199"/>
          </a:xfrm>
        </p:spPr>
        <p:txBody>
          <a:bodyPr>
            <a:normAutofit lnSpcReduction="10000"/>
          </a:bodyPr>
          <a:lstStyle/>
          <a:p>
            <a:pPr marL="0" indent="0" algn="ctr">
              <a:buNone/>
            </a:pPr>
            <a:r>
              <a:rPr lang="el-GR" sz="2000" dirty="0">
                <a:latin typeface="Times New Roman" panose="02020603050405020304" pitchFamily="18" charset="0"/>
                <a:cs typeface="Times New Roman" panose="02020603050405020304" pitchFamily="18" charset="0"/>
              </a:rPr>
              <a:t>Απόσπασμα από την εκπομπή </a:t>
            </a:r>
            <a:r>
              <a:rPr lang="el-GR" sz="2000" dirty="0" smtClean="0">
                <a:latin typeface="Times New Roman" panose="02020603050405020304" pitchFamily="18" charset="0"/>
                <a:cs typeface="Times New Roman" panose="02020603050405020304" pitchFamily="18" charset="0"/>
              </a:rPr>
              <a:t>«Στην </a:t>
            </a:r>
            <a:r>
              <a:rPr lang="el-GR" sz="2000" dirty="0">
                <a:latin typeface="Times New Roman" panose="02020603050405020304" pitchFamily="18" charset="0"/>
                <a:cs typeface="Times New Roman" panose="02020603050405020304" pitchFamily="18" charset="0"/>
              </a:rPr>
              <a:t>υγειά μας ρε παιδιά» </a:t>
            </a:r>
            <a:endParaRPr lang="el-GR" sz="2000" dirty="0" smtClean="0">
              <a:latin typeface="Times New Roman" panose="02020603050405020304" pitchFamily="18" charset="0"/>
              <a:cs typeface="Times New Roman" panose="02020603050405020304" pitchFamily="18" charset="0"/>
            </a:endParaRPr>
          </a:p>
          <a:p>
            <a:pPr marL="0" indent="0" algn="ctr">
              <a:buNone/>
            </a:pPr>
            <a:r>
              <a:rPr lang="el-GR" sz="2000" dirty="0" smtClean="0">
                <a:latin typeface="Times New Roman" panose="02020603050405020304" pitchFamily="18" charset="0"/>
                <a:cs typeface="Times New Roman" panose="02020603050405020304" pitchFamily="18" charset="0"/>
              </a:rPr>
              <a:t>Κωνσταντίνος Αργυρός </a:t>
            </a:r>
          </a:p>
          <a:p>
            <a:pPr marL="0" indent="0" algn="ctr">
              <a:buNone/>
            </a:pPr>
            <a:r>
              <a:rPr lang="el-GR" sz="2000" b="1" dirty="0" smtClean="0">
                <a:latin typeface="Times New Roman" panose="02020603050405020304" pitchFamily="18" charset="0"/>
                <a:cs typeface="Times New Roman" panose="02020603050405020304" pitchFamily="18" charset="0"/>
              </a:rPr>
              <a:t>«Αφιέρωμα </a:t>
            </a:r>
            <a:r>
              <a:rPr lang="el-GR" sz="2000" b="1" dirty="0">
                <a:latin typeface="Times New Roman" panose="02020603050405020304" pitchFamily="18" charset="0"/>
                <a:cs typeface="Times New Roman" panose="02020603050405020304" pitchFamily="18" charset="0"/>
              </a:rPr>
              <a:t>στον Μίμη </a:t>
            </a:r>
            <a:r>
              <a:rPr lang="el-GR" sz="2000" b="1" dirty="0" err="1" smtClean="0">
                <a:latin typeface="Times New Roman" panose="02020603050405020304" pitchFamily="18" charset="0"/>
                <a:cs typeface="Times New Roman" panose="02020603050405020304" pitchFamily="18" charset="0"/>
              </a:rPr>
              <a:t>Πλέσσα</a:t>
            </a:r>
            <a:r>
              <a:rPr lang="el-GR" sz="2000" b="1" dirty="0" smtClean="0">
                <a:latin typeface="Times New Roman" panose="02020603050405020304" pitchFamily="18" charset="0"/>
                <a:cs typeface="Times New Roman" panose="02020603050405020304" pitchFamily="18" charset="0"/>
              </a:rPr>
              <a:t>»</a:t>
            </a:r>
          </a:p>
          <a:p>
            <a:pPr marL="0" indent="0" algn="ctr">
              <a:buNone/>
            </a:pPr>
            <a:r>
              <a:rPr lang="el-GR" sz="2000" b="1" i="1" dirty="0" smtClean="0">
                <a:latin typeface="Times New Roman" panose="02020603050405020304" pitchFamily="18" charset="0"/>
                <a:cs typeface="Times New Roman" panose="02020603050405020304" pitchFamily="18" charset="0"/>
              </a:rPr>
              <a:t>(</a:t>
            </a:r>
            <a:r>
              <a:rPr lang="el-GR" sz="2000" i="1" dirty="0" smtClean="0">
                <a:latin typeface="Times New Roman" panose="02020603050405020304" pitchFamily="18" charset="0"/>
                <a:cs typeface="Times New Roman" panose="02020603050405020304" pitchFamily="18" charset="0"/>
              </a:rPr>
              <a:t>29-4-2018)</a:t>
            </a:r>
            <a:endParaRPr lang="el-GR" sz="2000" b="1" dirty="0">
              <a:latin typeface="Times New Roman" panose="02020603050405020304" pitchFamily="18" charset="0"/>
              <a:cs typeface="Times New Roman" panose="02020603050405020304" pitchFamily="18" charset="0"/>
            </a:endParaRPr>
          </a:p>
          <a:p>
            <a:pPr marL="0" indent="0" algn="ctr">
              <a:buNone/>
            </a:pPr>
            <a:r>
              <a:rPr lang="el-GR" sz="2000" u="sng" dirty="0">
                <a:latin typeface="Times New Roman" panose="02020603050405020304" pitchFamily="18" charset="0"/>
                <a:cs typeface="Times New Roman" panose="02020603050405020304" pitchFamily="18" charset="0"/>
                <a:hlinkClick r:id="rId2"/>
              </a:rPr>
              <a:t>https://www.youtube.com/watch?v=H8HIbHRMU9I</a:t>
            </a:r>
            <a:endParaRPr lang="el-GR" sz="2000" dirty="0">
              <a:latin typeface="Times New Roman" panose="02020603050405020304" pitchFamily="18" charset="0"/>
              <a:cs typeface="Times New Roman" panose="02020603050405020304" pitchFamily="18" charset="0"/>
            </a:endParaRPr>
          </a:p>
          <a:p>
            <a:pPr marL="0" indent="0">
              <a:buNone/>
            </a:pPr>
            <a:endParaRPr lang="el-GR" dirty="0"/>
          </a:p>
        </p:txBody>
      </p:sp>
      <p:sp>
        <p:nvSpPr>
          <p:cNvPr id="5" name="Τίτλος 1"/>
          <p:cNvSpPr>
            <a:spLocks noGrp="1"/>
          </p:cNvSpPr>
          <p:nvPr>
            <p:ph type="title"/>
          </p:nvPr>
        </p:nvSpPr>
        <p:spPr>
          <a:xfrm>
            <a:off x="0" y="1772816"/>
            <a:ext cx="9036496" cy="1143000"/>
          </a:xfrm>
        </p:spPr>
        <p:txBody>
          <a:bodyPr>
            <a:normAutofit/>
          </a:bodyPr>
          <a:lstStyle/>
          <a:p>
            <a:r>
              <a:rPr lang="el-GR" sz="2000" dirty="0" smtClean="0">
                <a:latin typeface="Times New Roman" panose="02020603050405020304" pitchFamily="18" charset="0"/>
                <a:cs typeface="Times New Roman" panose="02020603050405020304" pitchFamily="18" charset="0"/>
              </a:rPr>
              <a:t>Τα παρακάτω </a:t>
            </a:r>
            <a:r>
              <a:rPr lang="en-US" sz="2000" dirty="0" smtClean="0">
                <a:latin typeface="Times New Roman" panose="02020603050405020304" pitchFamily="18" charset="0"/>
                <a:cs typeface="Times New Roman" panose="02020603050405020304" pitchFamily="18" charset="0"/>
              </a:rPr>
              <a:t>links</a:t>
            </a:r>
            <a:r>
              <a:rPr lang="el-GR" sz="2000" dirty="0" smtClean="0">
                <a:latin typeface="Times New Roman" panose="02020603050405020304" pitchFamily="18" charset="0"/>
                <a:cs typeface="Times New Roman" panose="02020603050405020304" pitchFamily="18" charset="0"/>
              </a:rPr>
              <a:t> είναι </a:t>
            </a:r>
            <a:r>
              <a:rPr lang="el-GR" sz="2000" b="1" dirty="0" smtClean="0">
                <a:latin typeface="Times New Roman" panose="02020603050405020304" pitchFamily="18" charset="0"/>
                <a:cs typeface="Times New Roman" panose="02020603050405020304" pitchFamily="18" charset="0"/>
              </a:rPr>
              <a:t>μερικές</a:t>
            </a:r>
            <a:r>
              <a:rPr lang="el-GR" sz="2000" dirty="0" smtClean="0">
                <a:latin typeface="Times New Roman" panose="02020603050405020304" pitchFamily="18" charset="0"/>
                <a:cs typeface="Times New Roman" panose="02020603050405020304" pitchFamily="18" charset="0"/>
              </a:rPr>
              <a:t> από τις συναυλίες- αφιερώματα στον Μίμη </a:t>
            </a:r>
            <a:r>
              <a:rPr lang="el-GR" sz="2000" dirty="0" err="1" smtClean="0">
                <a:latin typeface="Times New Roman" panose="02020603050405020304" pitchFamily="18" charset="0"/>
                <a:cs typeface="Times New Roman" panose="02020603050405020304" pitchFamily="18" charset="0"/>
              </a:rPr>
              <a:t>Πλέσσα</a:t>
            </a:r>
            <a:r>
              <a:rPr lang="el-GR" sz="2000" dirty="0" smtClean="0">
                <a:latin typeface="Times New Roman" panose="02020603050405020304" pitchFamily="18" charset="0"/>
                <a:cs typeface="Times New Roman" panose="02020603050405020304" pitchFamily="18" charset="0"/>
              </a:rPr>
              <a:t>. Ίσως  και να είναι ο πιο </a:t>
            </a:r>
            <a:r>
              <a:rPr lang="el-GR" sz="2000" dirty="0" err="1" smtClean="0">
                <a:latin typeface="Times New Roman" panose="02020603050405020304" pitchFamily="18" charset="0"/>
                <a:cs typeface="Times New Roman" panose="02020603050405020304" pitchFamily="18" charset="0"/>
              </a:rPr>
              <a:t>τραγουδισμένος</a:t>
            </a:r>
            <a:r>
              <a:rPr lang="el-GR" sz="2000" dirty="0" smtClean="0">
                <a:latin typeface="Times New Roman" panose="02020603050405020304" pitchFamily="18" charset="0"/>
                <a:cs typeface="Times New Roman" panose="02020603050405020304" pitchFamily="18" charset="0"/>
              </a:rPr>
              <a:t> </a:t>
            </a:r>
            <a:r>
              <a:rPr lang="el-GR" sz="2000" dirty="0">
                <a:latin typeface="Times New Roman" panose="02020603050405020304" pitchFamily="18" charset="0"/>
                <a:cs typeface="Times New Roman" panose="02020603050405020304" pitchFamily="18" charset="0"/>
              </a:rPr>
              <a:t>Έ</a:t>
            </a:r>
            <a:r>
              <a:rPr lang="el-GR" sz="2000" dirty="0" smtClean="0">
                <a:latin typeface="Times New Roman" panose="02020603050405020304" pitchFamily="18" charset="0"/>
                <a:cs typeface="Times New Roman" panose="02020603050405020304" pitchFamily="18" charset="0"/>
              </a:rPr>
              <a:t>λληνας συνθέτης!</a:t>
            </a:r>
            <a:endParaRPr lang="el-GR" sz="2000" dirty="0">
              <a:latin typeface="Times New Roman" panose="02020603050405020304" pitchFamily="18" charset="0"/>
              <a:cs typeface="Times New Roman" panose="02020603050405020304" pitchFamily="18" charset="0"/>
            </a:endParaRPr>
          </a:p>
        </p:txBody>
      </p:sp>
      <p:sp>
        <p:nvSpPr>
          <p:cNvPr id="6" name="Θέση περιεχομένου 2"/>
          <p:cNvSpPr txBox="1">
            <a:spLocks/>
          </p:cNvSpPr>
          <p:nvPr/>
        </p:nvSpPr>
        <p:spPr>
          <a:xfrm>
            <a:off x="251520" y="2420888"/>
            <a:ext cx="8229600" cy="309634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l-GR" sz="2000" smtClean="0">
              <a:latin typeface="Times New Roman" panose="02020603050405020304" pitchFamily="18" charset="0"/>
              <a:cs typeface="Times New Roman" panose="02020603050405020304" pitchFamily="18" charset="0"/>
              <a:hlinkClick r:id="rId3"/>
            </a:endParaRPr>
          </a:p>
          <a:p>
            <a:pPr marL="0" indent="0">
              <a:buFont typeface="Arial" pitchFamily="34" charset="0"/>
              <a:buNone/>
            </a:pPr>
            <a:r>
              <a:rPr lang="en-US" sz="1600" smtClean="0">
                <a:latin typeface="Times New Roman" panose="02020603050405020304" pitchFamily="18" charset="0"/>
                <a:cs typeface="Times New Roman" panose="02020603050405020304" pitchFamily="18" charset="0"/>
                <a:hlinkClick r:id="rId3"/>
              </a:rPr>
              <a:t>https://www.youtube.com/watch?v=jzAkDBD3KQc</a:t>
            </a:r>
            <a:endParaRPr lang="el-GR" sz="1600" smtClean="0">
              <a:latin typeface="Times New Roman" panose="02020603050405020304" pitchFamily="18" charset="0"/>
              <a:cs typeface="Times New Roman" panose="02020603050405020304" pitchFamily="18" charset="0"/>
              <a:hlinkClick r:id="rId3"/>
            </a:endParaRPr>
          </a:p>
          <a:p>
            <a:pPr marL="0" indent="0">
              <a:buFont typeface="Arial" pitchFamily="34" charset="0"/>
              <a:buNone/>
            </a:pPr>
            <a:r>
              <a:rPr lang="en-US" sz="1600" smtClean="0">
                <a:latin typeface="Times New Roman" panose="02020603050405020304" pitchFamily="18" charset="0"/>
                <a:cs typeface="Times New Roman" panose="02020603050405020304" pitchFamily="18" charset="0"/>
                <a:hlinkClick r:id="rId3"/>
              </a:rPr>
              <a:t>https://www.youtube.com/watch?v=xSS_9QVE7oA</a:t>
            </a:r>
            <a:r>
              <a:rPr lang="el-GR" sz="1600" smtClean="0">
                <a:latin typeface="Times New Roman" panose="02020603050405020304" pitchFamily="18" charset="0"/>
                <a:cs typeface="Times New Roman" panose="02020603050405020304" pitchFamily="18" charset="0"/>
              </a:rPr>
              <a:t> </a:t>
            </a:r>
            <a:endParaRPr lang="en-US" sz="1600" smtClean="0">
              <a:latin typeface="Times New Roman" panose="02020603050405020304" pitchFamily="18" charset="0"/>
              <a:cs typeface="Times New Roman" panose="02020603050405020304" pitchFamily="18" charset="0"/>
            </a:endParaRPr>
          </a:p>
          <a:p>
            <a:pPr marL="0" indent="0">
              <a:buFont typeface="Arial" pitchFamily="34" charset="0"/>
              <a:buNone/>
            </a:pPr>
            <a:r>
              <a:rPr lang="en-US" sz="1600" smtClean="0">
                <a:latin typeface="Times New Roman" panose="02020603050405020304" pitchFamily="18" charset="0"/>
                <a:cs typeface="Times New Roman" panose="02020603050405020304" pitchFamily="18" charset="0"/>
                <a:hlinkClick r:id="rId4"/>
              </a:rPr>
              <a:t>https://www.youtube.com/watch?v=WUhBfb6-HTA</a:t>
            </a:r>
            <a:r>
              <a:rPr lang="el-GR" sz="1600" smtClean="0">
                <a:latin typeface="Times New Roman" panose="02020603050405020304" pitchFamily="18" charset="0"/>
                <a:cs typeface="Times New Roman" panose="02020603050405020304" pitchFamily="18" charset="0"/>
              </a:rPr>
              <a:t> </a:t>
            </a:r>
          </a:p>
          <a:p>
            <a:pPr marL="0" indent="0">
              <a:buFont typeface="Arial" pitchFamily="34" charset="0"/>
              <a:buNone/>
            </a:pPr>
            <a:r>
              <a:rPr lang="en-US" sz="1600" smtClean="0">
                <a:latin typeface="Times New Roman" panose="02020603050405020304" pitchFamily="18" charset="0"/>
                <a:cs typeface="Times New Roman" panose="02020603050405020304" pitchFamily="18" charset="0"/>
                <a:hlinkClick r:id="rId5"/>
              </a:rPr>
              <a:t>https://www.youtube.com/watch?v=8hIX4g67t04</a:t>
            </a:r>
            <a:r>
              <a:rPr lang="el-GR" sz="1600" smtClean="0">
                <a:latin typeface="Times New Roman" panose="02020603050405020304" pitchFamily="18" charset="0"/>
                <a:cs typeface="Times New Roman" panose="02020603050405020304" pitchFamily="18" charset="0"/>
              </a:rPr>
              <a:t> </a:t>
            </a:r>
          </a:p>
          <a:p>
            <a:pPr marL="0" indent="0">
              <a:buFont typeface="Arial" pitchFamily="34" charset="0"/>
              <a:buNone/>
            </a:pPr>
            <a:r>
              <a:rPr lang="en-US" sz="1600" smtClean="0">
                <a:latin typeface="Times New Roman" panose="02020603050405020304" pitchFamily="18" charset="0"/>
                <a:cs typeface="Times New Roman" panose="02020603050405020304" pitchFamily="18" charset="0"/>
                <a:hlinkClick r:id="rId6"/>
              </a:rPr>
              <a:t>https://www.youtube.com/watch?v=i4kopgnUKYI</a:t>
            </a:r>
            <a:r>
              <a:rPr lang="el-GR" sz="1600" smtClean="0">
                <a:latin typeface="Times New Roman" panose="02020603050405020304" pitchFamily="18" charset="0"/>
                <a:cs typeface="Times New Roman" panose="02020603050405020304" pitchFamily="18" charset="0"/>
              </a:rPr>
              <a:t> </a:t>
            </a:r>
          </a:p>
          <a:p>
            <a:pPr marL="0" indent="0">
              <a:buFont typeface="Arial" pitchFamily="34" charset="0"/>
              <a:buNone/>
            </a:pPr>
            <a:r>
              <a:rPr lang="en-US" sz="1600" smtClean="0">
                <a:latin typeface="Times New Roman" panose="02020603050405020304" pitchFamily="18" charset="0"/>
                <a:cs typeface="Times New Roman" panose="02020603050405020304" pitchFamily="18" charset="0"/>
                <a:hlinkClick r:id="rId7"/>
              </a:rPr>
              <a:t>https://www.youtube.com/watch?v=tcFOUDL1y4M</a:t>
            </a:r>
            <a:r>
              <a:rPr lang="el-GR" sz="1600" smtClean="0">
                <a:latin typeface="Times New Roman" panose="02020603050405020304" pitchFamily="18" charset="0"/>
                <a:cs typeface="Times New Roman" panose="02020603050405020304" pitchFamily="18" charset="0"/>
              </a:rPr>
              <a:t> </a:t>
            </a:r>
          </a:p>
          <a:p>
            <a:pPr marL="0" indent="0">
              <a:buFont typeface="Arial" pitchFamily="34" charset="0"/>
              <a:buNone/>
            </a:pPr>
            <a:endParaRPr lang="el-GR" sz="2000" dirty="0">
              <a:latin typeface="Times New Roman" panose="02020603050405020304" pitchFamily="18" charset="0"/>
              <a:cs typeface="Times New Roman" panose="02020603050405020304" pitchFamily="18" charset="0"/>
            </a:endParaRPr>
          </a:p>
        </p:txBody>
      </p:sp>
      <p:pic>
        <p:nvPicPr>
          <p:cNvPr id="7" name="Εικόνα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775732" y="4437112"/>
            <a:ext cx="5400600" cy="2570685"/>
          </a:xfrm>
          <a:prstGeom prst="rect">
            <a:avLst/>
          </a:prstGeom>
          <a:ln>
            <a:noFill/>
          </a:ln>
          <a:effectLst>
            <a:softEdge rad="112500"/>
          </a:effectLst>
        </p:spPr>
      </p:pic>
    </p:spTree>
    <p:extLst>
      <p:ext uri="{BB962C8B-B14F-4D97-AF65-F5344CB8AC3E}">
        <p14:creationId xmlns:p14="http://schemas.microsoft.com/office/powerpoint/2010/main" val="211729047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67544" y="260648"/>
            <a:ext cx="8229600" cy="4525963"/>
          </a:xfrm>
        </p:spPr>
        <p:txBody>
          <a:bodyPr>
            <a:normAutofit/>
          </a:bodyPr>
          <a:lstStyle/>
          <a:p>
            <a:pPr marL="0" indent="0">
              <a:buNone/>
            </a:pPr>
            <a:r>
              <a:rPr lang="el-GR" sz="2000" dirty="0" smtClean="0">
                <a:solidFill>
                  <a:schemeClr val="tx2">
                    <a:lumMod val="50000"/>
                  </a:schemeClr>
                </a:solidFill>
                <a:latin typeface="Times New Roman" panose="02020603050405020304" pitchFamily="18" charset="0"/>
                <a:cs typeface="Times New Roman" panose="02020603050405020304" pitchFamily="18" charset="0"/>
              </a:rPr>
              <a:t>Αν αναζητήσετε στο </a:t>
            </a:r>
            <a:r>
              <a:rPr lang="en-US" sz="2000" dirty="0" err="1" smtClean="0">
                <a:solidFill>
                  <a:schemeClr val="tx2">
                    <a:lumMod val="50000"/>
                  </a:schemeClr>
                </a:solidFill>
                <a:latin typeface="Times New Roman" panose="02020603050405020304" pitchFamily="18" charset="0"/>
                <a:cs typeface="Times New Roman" panose="02020603050405020304" pitchFamily="18" charset="0"/>
              </a:rPr>
              <a:t>youtube</a:t>
            </a:r>
            <a:r>
              <a:rPr lang="en-US" sz="2000" dirty="0" smtClean="0">
                <a:solidFill>
                  <a:schemeClr val="tx2">
                    <a:lumMod val="50000"/>
                  </a:schemeClr>
                </a:solidFill>
                <a:latin typeface="Times New Roman" panose="02020603050405020304" pitchFamily="18" charset="0"/>
                <a:cs typeface="Times New Roman" panose="02020603050405020304" pitchFamily="18" charset="0"/>
              </a:rPr>
              <a:t> </a:t>
            </a:r>
            <a:r>
              <a:rPr lang="el-GR" sz="2000" dirty="0" smtClean="0">
                <a:solidFill>
                  <a:schemeClr val="tx2">
                    <a:lumMod val="50000"/>
                  </a:schemeClr>
                </a:solidFill>
                <a:latin typeface="Times New Roman" panose="02020603050405020304" pitchFamily="18" charset="0"/>
                <a:cs typeface="Times New Roman" panose="02020603050405020304" pitchFamily="18" charset="0"/>
              </a:rPr>
              <a:t>τραγούδια στα οποία έχει κάνει τη μουσική, θα ανακαλύψετε ότι είναι πάρα πολλά, αλλά, επίσης θα ανακαλύψετε ότι πολλά από αυτά τα έχετε ξανακούσει! Δηλαδή, ξέρετε το έργο του, αλλά δεν γνωρίζατε τον δημιουργό, στον οποίο οφείλουμε μεγάλο μέρος της μουσικής μας κληρονομιάς. </a:t>
            </a:r>
          </a:p>
          <a:p>
            <a:pPr marL="0" indent="0">
              <a:buNone/>
            </a:pPr>
            <a:endParaRPr lang="el-GR" sz="2000" dirty="0">
              <a:solidFill>
                <a:schemeClr val="tx2">
                  <a:lumMod val="50000"/>
                </a:schemeClr>
              </a:solidFill>
              <a:latin typeface="Times New Roman" panose="02020603050405020304" pitchFamily="18" charset="0"/>
              <a:cs typeface="Times New Roman" panose="02020603050405020304" pitchFamily="18" charset="0"/>
            </a:endParaRPr>
          </a:p>
          <a:p>
            <a:pPr marL="0" indent="0">
              <a:buNone/>
            </a:pPr>
            <a:r>
              <a:rPr lang="el-GR" sz="2000" dirty="0" smtClean="0">
                <a:solidFill>
                  <a:schemeClr val="tx2">
                    <a:lumMod val="50000"/>
                  </a:schemeClr>
                </a:solidFill>
                <a:latin typeface="Times New Roman" panose="02020603050405020304" pitchFamily="18" charset="0"/>
                <a:cs typeface="Times New Roman" panose="02020603050405020304" pitchFamily="18" charset="0"/>
              </a:rPr>
              <a:t>Στην παρακάτω συνέντευξη, μπορείτε να γνωρίσετε τα δύσκολα χρόνια στα οποία έζησε, το πόσο μεγάλο ταλέντο ήταν, τις ευκαιρίες που του δόθηκαν  αλλά απέρριψε, αλλά και το πόσο συγκροτημένη προσωπικότητα είναι.</a:t>
            </a:r>
          </a:p>
          <a:p>
            <a:pPr marL="0" indent="0">
              <a:buNone/>
            </a:pPr>
            <a:endParaRPr lang="el-GR" sz="2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hlinkClick r:id="rId2"/>
              </a:rPr>
              <a:t>https://popaganda.gr/people/mimis-plessas</a:t>
            </a:r>
            <a:r>
              <a:rPr lang="en-US" sz="2000" dirty="0" smtClean="0">
                <a:latin typeface="Times New Roman" panose="02020603050405020304" pitchFamily="18" charset="0"/>
                <a:cs typeface="Times New Roman" panose="02020603050405020304" pitchFamily="18" charset="0"/>
                <a:hlinkClick r:id="rId2"/>
              </a:rPr>
              <a:t>/</a:t>
            </a:r>
            <a:r>
              <a:rPr lang="el-GR" sz="2000" dirty="0" smtClean="0">
                <a:latin typeface="Times New Roman" panose="02020603050405020304" pitchFamily="18" charset="0"/>
                <a:cs typeface="Times New Roman" panose="02020603050405020304" pitchFamily="18" charset="0"/>
              </a:rPr>
              <a:t> </a:t>
            </a:r>
            <a:endParaRPr lang="el-GR" sz="2000" dirty="0">
              <a:latin typeface="Times New Roman" panose="02020603050405020304" pitchFamily="18" charset="0"/>
              <a:cs typeface="Times New Roman" panose="02020603050405020304" pitchFamily="18" charset="0"/>
            </a:endParaRPr>
          </a:p>
        </p:txBody>
      </p:sp>
      <p:pic>
        <p:nvPicPr>
          <p:cNvPr id="4" name="Εικόνα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4168" y="3212976"/>
            <a:ext cx="2347979" cy="3521968"/>
          </a:xfrm>
          <a:prstGeom prst="rect">
            <a:avLst/>
          </a:prstGeom>
          <a:ln>
            <a:noFill/>
          </a:ln>
          <a:effectLst>
            <a:softEdge rad="112500"/>
          </a:effectLst>
        </p:spPr>
      </p:pic>
    </p:spTree>
    <p:extLst>
      <p:ext uri="{BB962C8B-B14F-4D97-AF65-F5344CB8AC3E}">
        <p14:creationId xmlns:p14="http://schemas.microsoft.com/office/powerpoint/2010/main" val="17352982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23528" y="260648"/>
            <a:ext cx="8363272" cy="6597352"/>
          </a:xfrm>
        </p:spPr>
        <p:txBody>
          <a:bodyPr>
            <a:normAutofit fontScale="40000" lnSpcReduction="20000"/>
          </a:bodyPr>
          <a:lstStyle/>
          <a:p>
            <a:pPr marL="0" lvl="0" indent="0">
              <a:buNone/>
            </a:pPr>
            <a:r>
              <a:rPr lang="el-GR" b="1" dirty="0" smtClean="0">
                <a:hlinkClick r:id="rId2"/>
              </a:rPr>
              <a:t>ΠΗΓΕΣ </a:t>
            </a:r>
          </a:p>
          <a:p>
            <a:pPr lvl="0"/>
            <a:r>
              <a:rPr lang="el-GR" u="sng" dirty="0" smtClean="0">
                <a:hlinkClick r:id="rId2"/>
              </a:rPr>
              <a:t>https</a:t>
            </a:r>
            <a:r>
              <a:rPr lang="el-GR" u="sng" dirty="0">
                <a:hlinkClick r:id="rId2"/>
              </a:rPr>
              <a:t>://www.zougla.gr/politismos/mousiki-politismos/article/mimis-plesas-klini-simera-ta-96--efxes-apo-ti-finos-film-me-mia-spania-fotografia</a:t>
            </a:r>
            <a:r>
              <a:rPr lang="el-GR" dirty="0"/>
              <a:t> </a:t>
            </a:r>
          </a:p>
          <a:p>
            <a:pPr lvl="0"/>
            <a:r>
              <a:rPr lang="el-GR" u="sng" dirty="0">
                <a:hlinkClick r:id="rId3"/>
              </a:rPr>
              <a:t>https://www.ogdoo.gr/epikairotita/mousika-nea/mimis-plessas-70-xronia-dimiourgias-sto-veakeio</a:t>
            </a:r>
            <a:endParaRPr lang="el-GR" dirty="0"/>
          </a:p>
          <a:p>
            <a:pPr lvl="0"/>
            <a:r>
              <a:rPr lang="el-GR" u="sng" dirty="0">
                <a:hlinkClick r:id="rId4"/>
              </a:rPr>
              <a:t>https://www.newsit.gr/lifestyle/mimis-plessas-loukila-karrer-deite-tin-koukla-kori-tous/2816100/</a:t>
            </a:r>
            <a:endParaRPr lang="el-GR" dirty="0"/>
          </a:p>
          <a:p>
            <a:pPr lvl="0"/>
            <a:r>
              <a:rPr lang="el-GR" u="sng" dirty="0">
                <a:hlinkClick r:id="rId5"/>
              </a:rPr>
              <a:t>https://www.lifo.gr/articles/music_articles/298562/o-mimis-plessas-sta-95-toy-afigeitai-tin-ploysia-zoi-toy</a:t>
            </a:r>
            <a:r>
              <a:rPr lang="el-GR" dirty="0"/>
              <a:t> </a:t>
            </a:r>
          </a:p>
          <a:p>
            <a:pPr lvl="0"/>
            <a:r>
              <a:rPr lang="el-GR" u="sng" dirty="0">
                <a:hlinkClick r:id="rId6"/>
              </a:rPr>
              <a:t>https://www.e-tetradio.gr/Article/17625/ohtw-ekpompes-poy-hhografhse-o-mimhs-plessas-to-1984-</a:t>
            </a:r>
            <a:endParaRPr lang="el-GR" dirty="0"/>
          </a:p>
          <a:p>
            <a:pPr lvl="0"/>
            <a:r>
              <a:rPr lang="el-GR" u="sng" dirty="0">
                <a:hlinkClick r:id="rId7"/>
              </a:rPr>
              <a:t>https://theroute.gr/mimis-plessas-eimai-etoimos-na-xodepso-kai-tin-teleytaia-moy-ikmada-gia-ton-kosmo/</a:t>
            </a:r>
            <a:endParaRPr lang="el-GR" dirty="0"/>
          </a:p>
          <a:p>
            <a:pPr lvl="0"/>
            <a:r>
              <a:rPr lang="el-GR" u="sng" dirty="0">
                <a:hlinkClick r:id="rId8"/>
              </a:rPr>
              <a:t>https://www.poly-gelio.gr/%CE%B3%CE%B1%CE%BC%CF%80%CF%81%CE%BF%CF%82-%CE%B1%CF%80-%CF%84%CE%BF-%CE%BB%CE%BF%CE%BD%CE%B4%CE%B9%CE%BD%CE%BF/</a:t>
            </a:r>
            <a:endParaRPr lang="el-GR" dirty="0"/>
          </a:p>
          <a:p>
            <a:pPr lvl="0"/>
            <a:r>
              <a:rPr lang="el-GR" u="sng" dirty="0">
                <a:hlinkClick r:id="rId9"/>
              </a:rPr>
              <a:t>https://www.protothema.gr/life-style/article/660933/despoinis-dieuthudis-fusika-kai-oi-gunaikes-boroun-na-igithoun-ektos-an-uparhei-kanenas-adras-proheiros/</a:t>
            </a:r>
            <a:endParaRPr lang="el-GR" dirty="0"/>
          </a:p>
          <a:p>
            <a:pPr lvl="0"/>
            <a:r>
              <a:rPr lang="el-GR" u="sng" dirty="0">
                <a:hlinkClick r:id="rId10"/>
              </a:rPr>
              <a:t>https://www.dvd-trailers.gr/tainia/gorgones_kai_magkes_1968/</a:t>
            </a:r>
            <a:endParaRPr lang="el-GR" dirty="0"/>
          </a:p>
          <a:p>
            <a:pPr lvl="0"/>
            <a:r>
              <a:rPr lang="el-GR" u="sng" dirty="0">
                <a:hlinkClick r:id="rId11"/>
              </a:rPr>
              <a:t>https://el.wikipedia.org/wiki/%CE%97_%CE%A0%CE%B1%CF%81%CE%B9%CE%B6%CE%B9%CE%AC%CE%BD%CE%B1_(%CF%84%CE%B1%CE%B9%CE%BD%CE%AF%CE%B1)</a:t>
            </a:r>
            <a:endParaRPr lang="el-GR" dirty="0"/>
          </a:p>
          <a:p>
            <a:pPr lvl="0"/>
            <a:r>
              <a:rPr lang="el-GR" u="sng" dirty="0">
                <a:hlinkClick r:id="rId12"/>
              </a:rPr>
              <a:t>https://www.thessalonikiguide.gr/tainia/kati-kourasmena-palikaria-1967/</a:t>
            </a:r>
            <a:endParaRPr lang="el-GR" dirty="0"/>
          </a:p>
          <a:p>
            <a:pPr lvl="0"/>
            <a:r>
              <a:rPr lang="el-GR" u="sng" dirty="0">
                <a:hlinkClick r:id="rId13"/>
              </a:rPr>
              <a:t>http://greekcinematv.com/%CE%BA%CE%B1%CF%84%CE%B9-%CE%BD%CE%B1-%CE%BA%CE%B1%CE%B9%CE%B5/</a:t>
            </a:r>
            <a:endParaRPr lang="el-GR" dirty="0"/>
          </a:p>
          <a:p>
            <a:pPr lvl="0"/>
            <a:r>
              <a:rPr lang="el-GR" u="sng" dirty="0">
                <a:hlinkClick r:id="rId14"/>
              </a:rPr>
              <a:t>https://www.e-katastima.com/product/2448/koritsia-gia-filima</a:t>
            </a:r>
            <a:endParaRPr lang="el-GR" dirty="0"/>
          </a:p>
          <a:p>
            <a:pPr lvl="0"/>
            <a:r>
              <a:rPr lang="el-GR" u="sng" dirty="0">
                <a:hlinkClick r:id="rId15"/>
              </a:rPr>
              <a:t>https://www.filmy.gr/movies-database/marijuana-stop/</a:t>
            </a:r>
            <a:endParaRPr lang="el-GR" dirty="0"/>
          </a:p>
          <a:p>
            <a:pPr lvl="0"/>
            <a:r>
              <a:rPr lang="el-GR" u="sng" dirty="0">
                <a:hlinkClick r:id="rId16"/>
              </a:rPr>
              <a:t>https://greek-movies.com/movies.php?m=478</a:t>
            </a:r>
            <a:endParaRPr lang="el-GR" dirty="0"/>
          </a:p>
          <a:p>
            <a:pPr lvl="0"/>
            <a:r>
              <a:rPr lang="el-GR" u="sng" dirty="0">
                <a:hlinkClick r:id="rId17"/>
              </a:rPr>
              <a:t>https://yened.files.wordpress.com/2018/06/maxresdefault1-e1529260720785.jpg</a:t>
            </a:r>
            <a:endParaRPr lang="el-GR" dirty="0"/>
          </a:p>
          <a:p>
            <a:pPr lvl="0"/>
            <a:r>
              <a:rPr lang="el-GR" u="sng" dirty="0">
                <a:hlinkClick r:id="rId18"/>
              </a:rPr>
              <a:t>https://www.gazzetta.gr/plus/article/889760/istories-toy-palioy-kinimatografoy-vol-92-pics-vids</a:t>
            </a:r>
            <a:endParaRPr lang="el-GR" dirty="0"/>
          </a:p>
          <a:p>
            <a:pPr lvl="0"/>
            <a:r>
              <a:rPr lang="el-GR" u="sng" dirty="0">
                <a:hlinkClick r:id="rId19"/>
              </a:rPr>
              <a:t>http://www.pgcosmos.gr/movie.php?id=10109</a:t>
            </a:r>
            <a:endParaRPr lang="el-GR" dirty="0"/>
          </a:p>
          <a:p>
            <a:pPr lvl="0"/>
            <a:r>
              <a:rPr lang="el-GR" u="sng" dirty="0">
                <a:hlinkClick r:id="rId20"/>
              </a:rPr>
              <a:t>http://www.cinemanews.gr/v5/flashback.php?n=10991</a:t>
            </a:r>
            <a:r>
              <a:rPr lang="el-GR" dirty="0"/>
              <a:t> </a:t>
            </a:r>
          </a:p>
          <a:p>
            <a:pPr lvl="0"/>
            <a:r>
              <a:rPr lang="el-GR" u="sng" dirty="0">
                <a:hlinkClick r:id="rId21"/>
              </a:rPr>
              <a:t>https://www.classicgreekcinema.com/</a:t>
            </a:r>
            <a:r>
              <a:rPr lang="el-GR" u="sng" dirty="0"/>
              <a:t> </a:t>
            </a:r>
            <a:r>
              <a:rPr lang="el-GR" dirty="0"/>
              <a:t> </a:t>
            </a:r>
          </a:p>
          <a:p>
            <a:pPr lvl="0"/>
            <a:r>
              <a:rPr lang="el-GR" dirty="0"/>
              <a:t> </a:t>
            </a:r>
            <a:r>
              <a:rPr lang="el-GR" u="sng" dirty="0">
                <a:hlinkClick r:id="rId22"/>
              </a:rPr>
              <a:t>https://gr.pinterest.com/</a:t>
            </a:r>
            <a:endParaRPr lang="el-GR" dirty="0"/>
          </a:p>
          <a:p>
            <a:r>
              <a:rPr lang="en-US" dirty="0">
                <a:hlinkClick r:id="rId23"/>
              </a:rPr>
              <a:t>https://</a:t>
            </a:r>
            <a:r>
              <a:rPr lang="en-US" dirty="0" smtClean="0">
                <a:hlinkClick r:id="rId23"/>
              </a:rPr>
              <a:t>www.tsemperlidou.gr/alexandros-drivas/tedx-academy/echo-ke-kotero-pame-mia-volta-mono-efoson-iparchi-video</a:t>
            </a:r>
            <a:r>
              <a:rPr lang="el-GR" dirty="0" smtClean="0"/>
              <a:t> </a:t>
            </a:r>
          </a:p>
          <a:p>
            <a:r>
              <a:rPr lang="en-US" dirty="0">
                <a:hlinkClick r:id="rId24"/>
              </a:rPr>
              <a:t>https://gr.pinterest.com/pin/440086194817143532</a:t>
            </a:r>
            <a:r>
              <a:rPr lang="en-US" dirty="0" smtClean="0">
                <a:hlinkClick r:id="rId24"/>
              </a:rPr>
              <a:t>/</a:t>
            </a:r>
            <a:r>
              <a:rPr lang="el-GR" dirty="0" smtClean="0"/>
              <a:t> </a:t>
            </a:r>
          </a:p>
          <a:p>
            <a:r>
              <a:rPr lang="en-US" dirty="0">
                <a:hlinkClick r:id="rId25"/>
              </a:rPr>
              <a:t>https://gr.pinterest.com/pin/440086194817143523</a:t>
            </a:r>
            <a:r>
              <a:rPr lang="en-US" dirty="0" smtClean="0">
                <a:hlinkClick r:id="rId25"/>
              </a:rPr>
              <a:t>/</a:t>
            </a:r>
            <a:r>
              <a:rPr lang="el-GR" dirty="0" smtClean="0"/>
              <a:t> </a:t>
            </a:r>
            <a:endParaRPr lang="el-GR" dirty="0"/>
          </a:p>
        </p:txBody>
      </p:sp>
    </p:spTree>
    <p:extLst>
      <p:ext uri="{BB962C8B-B14F-4D97-AF65-F5344CB8AC3E}">
        <p14:creationId xmlns:p14="http://schemas.microsoft.com/office/powerpoint/2010/main" val="1704739661"/>
      </p:ext>
    </p:extLst>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86" y="-1"/>
            <a:ext cx="9145086" cy="6891157"/>
          </a:xfrm>
        </p:spPr>
      </p:pic>
    </p:spTree>
    <p:extLst>
      <p:ext uri="{BB962C8B-B14F-4D97-AF65-F5344CB8AC3E}">
        <p14:creationId xmlns:p14="http://schemas.microsoft.com/office/powerpoint/2010/main" val="311490343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23528" y="692696"/>
            <a:ext cx="8640960" cy="5462067"/>
          </a:xfrm>
        </p:spPr>
        <p:txBody>
          <a:bodyPr>
            <a:normAutofit fontScale="70000" lnSpcReduction="20000"/>
          </a:bodyPr>
          <a:lstStyle/>
          <a:p>
            <a:pPr marL="0" indent="0" algn="ctr">
              <a:buNone/>
            </a:pPr>
            <a:r>
              <a:rPr lang="el-GR" dirty="0">
                <a:solidFill>
                  <a:schemeClr val="accent6"/>
                </a:solidFill>
                <a:latin typeface="Times New Roman" panose="02020603050405020304" pitchFamily="18" charset="0"/>
                <a:cs typeface="Times New Roman" panose="02020603050405020304" pitchFamily="18" charset="0"/>
              </a:rPr>
              <a:t>Η καλλιτεχνική και συνθετική του δραστηριότητα καλύπτει, τα τελευταία </a:t>
            </a:r>
            <a:r>
              <a:rPr lang="el-GR" b="1" dirty="0">
                <a:solidFill>
                  <a:schemeClr val="accent6"/>
                </a:solidFill>
                <a:latin typeface="Times New Roman" panose="02020603050405020304" pitchFamily="18" charset="0"/>
                <a:cs typeface="Times New Roman" panose="02020603050405020304" pitchFamily="18" charset="0"/>
              </a:rPr>
              <a:t>50 χρόνια</a:t>
            </a:r>
            <a:r>
              <a:rPr lang="el-GR" dirty="0">
                <a:solidFill>
                  <a:schemeClr val="accent6"/>
                </a:solidFill>
                <a:latin typeface="Times New Roman" panose="02020603050405020304" pitchFamily="18" charset="0"/>
                <a:cs typeface="Times New Roman" panose="02020603050405020304" pitchFamily="18" charset="0"/>
              </a:rPr>
              <a:t>, όλους τους τομείς της μουσικής, στο </a:t>
            </a:r>
            <a:r>
              <a:rPr lang="el-GR" b="1" dirty="0" err="1">
                <a:solidFill>
                  <a:schemeClr val="accent6"/>
                </a:solidFill>
                <a:latin typeface="Times New Roman" panose="02020603050405020304" pitchFamily="18" charset="0"/>
                <a:cs typeface="Times New Roman" panose="02020603050405020304" pitchFamily="18" charset="0"/>
              </a:rPr>
              <a:t>θεατρο</a:t>
            </a:r>
            <a:r>
              <a:rPr lang="el-GR" dirty="0">
                <a:solidFill>
                  <a:schemeClr val="accent6"/>
                </a:solidFill>
                <a:latin typeface="Times New Roman" panose="02020603050405020304" pitchFamily="18" charset="0"/>
                <a:cs typeface="Times New Roman" panose="02020603050405020304" pitchFamily="18" charset="0"/>
              </a:rPr>
              <a:t>, το </a:t>
            </a:r>
            <a:r>
              <a:rPr lang="el-GR" b="1" dirty="0">
                <a:solidFill>
                  <a:schemeClr val="accent6"/>
                </a:solidFill>
                <a:latin typeface="Times New Roman" panose="02020603050405020304" pitchFamily="18" charset="0"/>
                <a:cs typeface="Times New Roman" panose="02020603050405020304" pitchFamily="18" charset="0"/>
              </a:rPr>
              <a:t>κινηματογράφο</a:t>
            </a:r>
            <a:r>
              <a:rPr lang="el-GR" dirty="0">
                <a:solidFill>
                  <a:schemeClr val="accent6"/>
                </a:solidFill>
                <a:latin typeface="Times New Roman" panose="02020603050405020304" pitchFamily="18" charset="0"/>
                <a:cs typeface="Times New Roman" panose="02020603050405020304" pitchFamily="18" charset="0"/>
              </a:rPr>
              <a:t>, το </a:t>
            </a:r>
            <a:r>
              <a:rPr lang="el-GR" b="1" dirty="0">
                <a:solidFill>
                  <a:schemeClr val="accent6"/>
                </a:solidFill>
                <a:latin typeface="Times New Roman" panose="02020603050405020304" pitchFamily="18" charset="0"/>
                <a:cs typeface="Times New Roman" panose="02020603050405020304" pitchFamily="18" charset="0"/>
              </a:rPr>
              <a:t>ραδιόφωνο</a:t>
            </a:r>
            <a:r>
              <a:rPr lang="el-GR" dirty="0">
                <a:solidFill>
                  <a:schemeClr val="accent6"/>
                </a:solidFill>
                <a:latin typeface="Times New Roman" panose="02020603050405020304" pitchFamily="18" charset="0"/>
                <a:cs typeface="Times New Roman" panose="02020603050405020304" pitchFamily="18" charset="0"/>
              </a:rPr>
              <a:t> και </a:t>
            </a:r>
            <a:r>
              <a:rPr lang="el-GR" dirty="0" smtClean="0">
                <a:solidFill>
                  <a:schemeClr val="accent6"/>
                </a:solidFill>
                <a:latin typeface="Times New Roman" panose="02020603050405020304" pitchFamily="18" charset="0"/>
                <a:cs typeface="Times New Roman" panose="02020603050405020304" pitchFamily="18" charset="0"/>
              </a:rPr>
              <a:t>την </a:t>
            </a:r>
            <a:r>
              <a:rPr lang="el-GR" b="1" dirty="0">
                <a:solidFill>
                  <a:schemeClr val="accent6"/>
                </a:solidFill>
                <a:latin typeface="Times New Roman" panose="02020603050405020304" pitchFamily="18" charset="0"/>
                <a:cs typeface="Times New Roman" panose="02020603050405020304" pitchFamily="18" charset="0"/>
              </a:rPr>
              <a:t>τηλεόραση</a:t>
            </a:r>
            <a:r>
              <a:rPr lang="el-GR" dirty="0">
                <a:solidFill>
                  <a:schemeClr val="accent6"/>
                </a:solidFill>
                <a:latin typeface="Times New Roman" panose="02020603050405020304" pitchFamily="18" charset="0"/>
                <a:cs typeface="Times New Roman" panose="02020603050405020304" pitchFamily="18" charset="0"/>
              </a:rPr>
              <a:t>. Έχει συνεργαστεί με πληθώρα κορυφαίων τραγουδιστών, πολλούς από τους οποίους ανέδειξε μέσα από τα τραγούδια του. Ασχολήθηκε επίσης με τη σύνθεση μουσικής για ταινίες και θεατρικές παραστάσεις, έχοντας στο ενεργητικό του </a:t>
            </a:r>
            <a:r>
              <a:rPr lang="el-GR" b="1" dirty="0">
                <a:solidFill>
                  <a:schemeClr val="accent6"/>
                </a:solidFill>
                <a:latin typeface="Times New Roman" panose="02020603050405020304" pitchFamily="18" charset="0"/>
                <a:cs typeface="Times New Roman" panose="02020603050405020304" pitchFamily="18" charset="0"/>
              </a:rPr>
              <a:t>104 ταινίες </a:t>
            </a:r>
            <a:r>
              <a:rPr lang="el-GR" dirty="0">
                <a:solidFill>
                  <a:schemeClr val="accent6"/>
                </a:solidFill>
                <a:latin typeface="Times New Roman" panose="02020603050405020304" pitchFamily="18" charset="0"/>
                <a:cs typeface="Times New Roman" panose="02020603050405020304" pitchFamily="18" charset="0"/>
              </a:rPr>
              <a:t>και </a:t>
            </a:r>
            <a:r>
              <a:rPr lang="el-GR" b="1" dirty="0">
                <a:solidFill>
                  <a:schemeClr val="accent6"/>
                </a:solidFill>
                <a:latin typeface="Times New Roman" panose="02020603050405020304" pitchFamily="18" charset="0"/>
                <a:cs typeface="Times New Roman" panose="02020603050405020304" pitchFamily="18" charset="0"/>
              </a:rPr>
              <a:t>70 παραστάσεις</a:t>
            </a:r>
            <a:r>
              <a:rPr lang="el-GR" dirty="0">
                <a:solidFill>
                  <a:schemeClr val="accent6"/>
                </a:solidFill>
                <a:latin typeface="Times New Roman" panose="02020603050405020304" pitchFamily="18" charset="0"/>
                <a:cs typeface="Times New Roman" panose="02020603050405020304" pitchFamily="18" charset="0"/>
              </a:rPr>
              <a:t>. </a:t>
            </a:r>
            <a:endParaRPr lang="el-GR" dirty="0" smtClean="0">
              <a:solidFill>
                <a:schemeClr val="accent6"/>
              </a:solidFill>
              <a:latin typeface="Times New Roman" panose="02020603050405020304" pitchFamily="18" charset="0"/>
              <a:cs typeface="Times New Roman" panose="02020603050405020304" pitchFamily="18" charset="0"/>
            </a:endParaRPr>
          </a:p>
          <a:p>
            <a:pPr marL="0" indent="0" algn="ctr">
              <a:buNone/>
            </a:pPr>
            <a:endParaRPr lang="el-GR" dirty="0" smtClean="0">
              <a:solidFill>
                <a:schemeClr val="accent6"/>
              </a:solidFill>
              <a:latin typeface="Times New Roman" panose="02020603050405020304" pitchFamily="18" charset="0"/>
              <a:cs typeface="Times New Roman" panose="02020603050405020304" pitchFamily="18" charset="0"/>
            </a:endParaRPr>
          </a:p>
          <a:p>
            <a:pPr marL="0" indent="0" algn="ctr">
              <a:buNone/>
            </a:pPr>
            <a:endParaRPr lang="el-GR" dirty="0">
              <a:solidFill>
                <a:schemeClr val="accent6"/>
              </a:solidFill>
              <a:latin typeface="Times New Roman" panose="02020603050405020304" pitchFamily="18" charset="0"/>
              <a:cs typeface="Times New Roman" panose="02020603050405020304" pitchFamily="18" charset="0"/>
            </a:endParaRPr>
          </a:p>
          <a:p>
            <a:pPr marL="0" indent="0" algn="ctr">
              <a:buNone/>
            </a:pPr>
            <a:endParaRPr lang="el-GR" dirty="0" smtClean="0">
              <a:solidFill>
                <a:schemeClr val="accent6"/>
              </a:solidFill>
              <a:latin typeface="Times New Roman" panose="02020603050405020304" pitchFamily="18" charset="0"/>
              <a:cs typeface="Times New Roman" panose="02020603050405020304" pitchFamily="18" charset="0"/>
            </a:endParaRPr>
          </a:p>
          <a:p>
            <a:pPr marL="0" indent="0" algn="ctr">
              <a:buNone/>
            </a:pPr>
            <a:r>
              <a:rPr lang="el-GR" dirty="0" smtClean="0">
                <a:solidFill>
                  <a:schemeClr val="accent6"/>
                </a:solidFill>
                <a:latin typeface="Times New Roman" panose="02020603050405020304" pitchFamily="18" charset="0"/>
                <a:cs typeface="Times New Roman" panose="02020603050405020304" pitchFamily="18" charset="0"/>
              </a:rPr>
              <a:t>Έγραψε </a:t>
            </a:r>
            <a:r>
              <a:rPr lang="el-GR" dirty="0">
                <a:solidFill>
                  <a:schemeClr val="accent6"/>
                </a:solidFill>
                <a:latin typeface="Times New Roman" panose="02020603050405020304" pitchFamily="18" charset="0"/>
                <a:cs typeface="Times New Roman" panose="02020603050405020304" pitchFamily="18" charset="0"/>
              </a:rPr>
              <a:t>επίσης τη μουσική και τα τραγούδια για την τηλεοπτική σειρά "Τα παιδία </a:t>
            </a:r>
            <a:r>
              <a:rPr lang="el-GR" dirty="0" smtClean="0">
                <a:solidFill>
                  <a:schemeClr val="accent6"/>
                </a:solidFill>
                <a:latin typeface="Times New Roman" panose="02020603050405020304" pitchFamily="18" charset="0"/>
                <a:cs typeface="Times New Roman" panose="02020603050405020304" pitchFamily="18" charset="0"/>
              </a:rPr>
              <a:t>τη</a:t>
            </a:r>
            <a:r>
              <a:rPr lang="el-GR" dirty="0">
                <a:solidFill>
                  <a:schemeClr val="accent6"/>
                </a:solidFill>
                <a:latin typeface="Times New Roman" panose="02020603050405020304" pitchFamily="18" charset="0"/>
                <a:cs typeface="Times New Roman" panose="02020603050405020304" pitchFamily="18" charset="0"/>
              </a:rPr>
              <a:t>ς</a:t>
            </a:r>
            <a:r>
              <a:rPr lang="el-GR" dirty="0" smtClean="0">
                <a:solidFill>
                  <a:schemeClr val="accent6"/>
                </a:solidFill>
                <a:latin typeface="Times New Roman" panose="02020603050405020304" pitchFamily="18" charset="0"/>
                <a:cs typeface="Times New Roman" panose="02020603050405020304" pitchFamily="18" charset="0"/>
              </a:rPr>
              <a:t> </a:t>
            </a:r>
            <a:r>
              <a:rPr lang="el-GR" dirty="0">
                <a:solidFill>
                  <a:schemeClr val="accent6"/>
                </a:solidFill>
                <a:latin typeface="Times New Roman" panose="02020603050405020304" pitchFamily="18" charset="0"/>
                <a:cs typeface="Times New Roman" panose="02020603050405020304" pitchFamily="18" charset="0"/>
              </a:rPr>
              <a:t>Νιόβης". Έχει διευθύνει πολλές από τις μεγαλύτερες ορχήστρες στον κόσμο, σε έργα του και </a:t>
            </a:r>
            <a:r>
              <a:rPr lang="el-GR" dirty="0" err="1">
                <a:solidFill>
                  <a:schemeClr val="accent6"/>
                </a:solidFill>
                <a:latin typeface="Times New Roman" panose="02020603050405020304" pitchFamily="18" charset="0"/>
                <a:cs typeface="Times New Roman" panose="02020603050405020304" pitchFamily="18" charset="0"/>
              </a:rPr>
              <a:t>πρωτο</a:t>
            </a:r>
            <a:r>
              <a:rPr lang="el-GR" dirty="0">
                <a:solidFill>
                  <a:schemeClr val="accent6"/>
                </a:solidFill>
                <a:latin typeface="Times New Roman" panose="02020603050405020304" pitchFamily="18" charset="0"/>
                <a:cs typeface="Times New Roman" panose="02020603050405020304" pitchFamily="18" charset="0"/>
              </a:rPr>
              <a:t>-διακρίθηκε αφενός για τη θεατρική του προσφορά στο Παρίσι το 1958, και για τη κινηματογραφική του στο Εδιμβούργο και τις ΗΠΑ το 1964 και 1965 αντίστοιχα. Αυτών ακολούθησαν </a:t>
            </a:r>
            <a:r>
              <a:rPr lang="el-GR" dirty="0" err="1">
                <a:solidFill>
                  <a:schemeClr val="accent6"/>
                </a:solidFill>
                <a:latin typeface="Times New Roman" panose="02020603050405020304" pitchFamily="18" charset="0"/>
                <a:cs typeface="Times New Roman" panose="02020603050405020304" pitchFamily="18" charset="0"/>
              </a:rPr>
              <a:t>πάμπολλες</a:t>
            </a:r>
            <a:r>
              <a:rPr lang="el-GR" dirty="0">
                <a:solidFill>
                  <a:schemeClr val="accent6"/>
                </a:solidFill>
                <a:latin typeface="Times New Roman" panose="02020603050405020304" pitchFamily="18" charset="0"/>
                <a:cs typeface="Times New Roman" panose="02020603050405020304" pitchFamily="18" charset="0"/>
              </a:rPr>
              <a:t> διακρίσεις ελληνικές και ξένες.</a:t>
            </a:r>
          </a:p>
          <a:p>
            <a:pPr marL="0" indent="0">
              <a:buNone/>
            </a:pPr>
            <a:endParaRPr lang="el-GR" dirty="0"/>
          </a:p>
        </p:txBody>
      </p:sp>
    </p:spTree>
    <p:extLst>
      <p:ext uri="{BB962C8B-B14F-4D97-AF65-F5344CB8AC3E}">
        <p14:creationId xmlns:p14="http://schemas.microsoft.com/office/powerpoint/2010/main" val="3666635318"/>
      </p:ext>
    </p:extLst>
  </p:cSld>
  <p:clrMapOvr>
    <a:masterClrMapping/>
  </p:clrMapOvr>
  <p:transition spd="slow">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95536" y="3356991"/>
            <a:ext cx="8229600" cy="3177811"/>
          </a:xfrm>
        </p:spPr>
        <p:txBody>
          <a:bodyPr>
            <a:normAutofit lnSpcReduction="10000"/>
          </a:bodyPr>
          <a:lstStyle/>
          <a:p>
            <a:pPr marL="0" indent="0" algn="ctr">
              <a:buNone/>
            </a:pPr>
            <a:r>
              <a:rPr lang="el-GR" sz="2200" dirty="0" smtClean="0">
                <a:solidFill>
                  <a:schemeClr val="accent6"/>
                </a:solidFill>
                <a:latin typeface="Times New Roman" panose="02020603050405020304" pitchFamily="18" charset="0"/>
                <a:ea typeface="Times New Roman" panose="02020603050405020304" pitchFamily="18" charset="0"/>
              </a:rPr>
              <a:t>Επίσης, </a:t>
            </a:r>
            <a:r>
              <a:rPr lang="el-GR" sz="2200" dirty="0">
                <a:solidFill>
                  <a:schemeClr val="accent6"/>
                </a:solidFill>
                <a:latin typeface="Times New Roman" panose="02020603050405020304" pitchFamily="18" charset="0"/>
                <a:ea typeface="Times New Roman" panose="02020603050405020304" pitchFamily="18" charset="0"/>
              </a:rPr>
              <a:t>ο Μίμης </a:t>
            </a:r>
            <a:r>
              <a:rPr lang="el-GR" sz="2200" dirty="0" err="1">
                <a:solidFill>
                  <a:schemeClr val="accent6"/>
                </a:solidFill>
                <a:latin typeface="Times New Roman" panose="02020603050405020304" pitchFamily="18" charset="0"/>
                <a:ea typeface="Times New Roman" panose="02020603050405020304" pitchFamily="18" charset="0"/>
              </a:rPr>
              <a:t>Πλέσσας</a:t>
            </a:r>
            <a:r>
              <a:rPr lang="el-GR" sz="2200" dirty="0">
                <a:solidFill>
                  <a:schemeClr val="accent6"/>
                </a:solidFill>
                <a:latin typeface="Times New Roman" panose="02020603050405020304" pitchFamily="18" charset="0"/>
                <a:ea typeface="Times New Roman" panose="02020603050405020304" pitchFamily="18" charset="0"/>
              </a:rPr>
              <a:t> υπήρξε ο παραγωγός της ιστορικής ραδιοφωνικής εκπομπής "</a:t>
            </a:r>
            <a:r>
              <a:rPr lang="el-GR" sz="2200" b="1" dirty="0">
                <a:solidFill>
                  <a:schemeClr val="accent6"/>
                </a:solidFill>
                <a:latin typeface="Times New Roman" panose="02020603050405020304" pitchFamily="18" charset="0"/>
                <a:ea typeface="Times New Roman" panose="02020603050405020304" pitchFamily="18" charset="0"/>
              </a:rPr>
              <a:t>Σε 30 δευτερόλεπτα</a:t>
            </a:r>
            <a:r>
              <a:rPr lang="el-GR" sz="2200" dirty="0">
                <a:solidFill>
                  <a:schemeClr val="accent6"/>
                </a:solidFill>
                <a:latin typeface="Times New Roman" panose="02020603050405020304" pitchFamily="18" charset="0"/>
                <a:ea typeface="Times New Roman" panose="02020603050405020304" pitchFamily="18" charset="0"/>
              </a:rPr>
              <a:t>" που ήταν μια εκπομπή βράβευσης γνώσεων με διάφορα δώρα, (ραδιόφωνα και βιβλία), στη δεκαετία του 1960 - 1970. Επίσης συμμετείχε σε πλείστες διεθνείς και ελληνικές επιτροπές κρίσης καλλιτεχνικών γεγονότων. </a:t>
            </a:r>
            <a:endParaRPr lang="el-GR" sz="2200" dirty="0" smtClean="0">
              <a:solidFill>
                <a:schemeClr val="accent6"/>
              </a:solidFill>
              <a:latin typeface="Times New Roman" panose="02020603050405020304" pitchFamily="18" charset="0"/>
              <a:ea typeface="Times New Roman" panose="02020603050405020304" pitchFamily="18" charset="0"/>
            </a:endParaRPr>
          </a:p>
          <a:p>
            <a:pPr marL="0" indent="0" algn="ctr">
              <a:buNone/>
            </a:pPr>
            <a:r>
              <a:rPr lang="el-GR" sz="2200" dirty="0" smtClean="0">
                <a:solidFill>
                  <a:schemeClr val="accent6"/>
                </a:solidFill>
                <a:latin typeface="Times New Roman" panose="02020603050405020304" pitchFamily="18" charset="0"/>
                <a:ea typeface="Times New Roman" panose="02020603050405020304" pitchFamily="18" charset="0"/>
              </a:rPr>
              <a:t>Είναι </a:t>
            </a:r>
            <a:r>
              <a:rPr lang="el-GR" sz="2200" dirty="0">
                <a:solidFill>
                  <a:schemeClr val="accent6"/>
                </a:solidFill>
                <a:latin typeface="Times New Roman" panose="02020603050405020304" pitchFamily="18" charset="0"/>
                <a:ea typeface="Times New Roman" panose="02020603050405020304" pitchFamily="18" charset="0"/>
              </a:rPr>
              <a:t>μέλος της </a:t>
            </a:r>
            <a:r>
              <a:rPr lang="el-GR" sz="2200" b="1" dirty="0">
                <a:solidFill>
                  <a:schemeClr val="accent6"/>
                </a:solidFill>
                <a:latin typeface="Times New Roman" panose="02020603050405020304" pitchFamily="18" charset="0"/>
                <a:ea typeface="Times New Roman" panose="02020603050405020304" pitchFamily="18" charset="0"/>
              </a:rPr>
              <a:t>Ελληνικής Εταιρίας Θεατρικών Συγγραφέων</a:t>
            </a:r>
            <a:r>
              <a:rPr lang="el-GR" sz="2200" dirty="0">
                <a:solidFill>
                  <a:schemeClr val="accent6"/>
                </a:solidFill>
                <a:latin typeface="Times New Roman" panose="02020603050405020304" pitchFamily="18" charset="0"/>
                <a:ea typeface="Times New Roman" panose="02020603050405020304" pitchFamily="18" charset="0"/>
              </a:rPr>
              <a:t>, της </a:t>
            </a:r>
            <a:r>
              <a:rPr lang="el-GR" sz="2200" b="1" dirty="0">
                <a:solidFill>
                  <a:schemeClr val="accent6"/>
                </a:solidFill>
                <a:latin typeface="Times New Roman" panose="02020603050405020304" pitchFamily="18" charset="0"/>
                <a:ea typeface="Times New Roman" panose="02020603050405020304" pitchFamily="18" charset="0"/>
              </a:rPr>
              <a:t>Εταιρίας Μουσικοσυνθετών Στιχουργών Ελλάδος</a:t>
            </a:r>
            <a:r>
              <a:rPr lang="el-GR" sz="2200" dirty="0">
                <a:solidFill>
                  <a:schemeClr val="accent6"/>
                </a:solidFill>
                <a:latin typeface="Times New Roman" panose="02020603050405020304" pitchFamily="18" charset="0"/>
                <a:ea typeface="Times New Roman" panose="02020603050405020304" pitchFamily="18" charset="0"/>
              </a:rPr>
              <a:t>, της </a:t>
            </a:r>
            <a:r>
              <a:rPr lang="el-GR" sz="2200" b="1" dirty="0">
                <a:solidFill>
                  <a:schemeClr val="accent6"/>
                </a:solidFill>
                <a:latin typeface="Times New Roman" panose="02020603050405020304" pitchFamily="18" charset="0"/>
                <a:ea typeface="Times New Roman" panose="02020603050405020304" pitchFamily="18" charset="0"/>
              </a:rPr>
              <a:t>ΕΡΓΗΜ</a:t>
            </a:r>
            <a:r>
              <a:rPr lang="el-GR" sz="2200" dirty="0">
                <a:solidFill>
                  <a:schemeClr val="accent6"/>
                </a:solidFill>
                <a:latin typeface="Times New Roman" panose="02020603050405020304" pitchFamily="18" charset="0"/>
                <a:ea typeface="Times New Roman" panose="02020603050405020304" pitchFamily="18" charset="0"/>
              </a:rPr>
              <a:t> (</a:t>
            </a:r>
            <a:r>
              <a:rPr lang="el-GR" sz="2200" i="1" dirty="0">
                <a:solidFill>
                  <a:schemeClr val="accent6"/>
                </a:solidFill>
                <a:latin typeface="Times New Roman" panose="02020603050405020304" pitchFamily="18" charset="0"/>
                <a:ea typeface="Times New Roman" panose="02020603050405020304" pitchFamily="18" charset="0"/>
              </a:rPr>
              <a:t>σύγχρονης μουσικής</a:t>
            </a:r>
            <a:r>
              <a:rPr lang="el-GR" sz="2200" dirty="0">
                <a:solidFill>
                  <a:schemeClr val="accent6"/>
                </a:solidFill>
                <a:latin typeface="Times New Roman" panose="02020603050405020304" pitchFamily="18" charset="0"/>
                <a:ea typeface="Times New Roman" panose="02020603050405020304" pitchFamily="18" charset="0"/>
              </a:rPr>
              <a:t>) και πολλών άλλων καλλιτεχνικών συλλόγων. Επίσης ομιλεί αγγλικά και γαλλικά και είναι </a:t>
            </a:r>
            <a:r>
              <a:rPr lang="el-GR" sz="2200" dirty="0" smtClean="0">
                <a:solidFill>
                  <a:schemeClr val="accent6"/>
                </a:solidFill>
                <a:latin typeface="Times New Roman" panose="02020603050405020304" pitchFamily="18" charset="0"/>
                <a:ea typeface="Times New Roman" panose="02020603050405020304" pitchFamily="18" charset="0"/>
              </a:rPr>
              <a:t>μόνιμος </a:t>
            </a:r>
            <a:r>
              <a:rPr lang="el-GR" sz="2200" dirty="0">
                <a:solidFill>
                  <a:schemeClr val="accent6"/>
                </a:solidFill>
                <a:latin typeface="Times New Roman" panose="02020603050405020304" pitchFamily="18" charset="0"/>
                <a:ea typeface="Times New Roman" panose="02020603050405020304" pitchFamily="18" charset="0"/>
              </a:rPr>
              <a:t>κάτοικος της Αθήνας.</a:t>
            </a:r>
          </a:p>
          <a:p>
            <a:pPr marL="0" indent="0">
              <a:buNone/>
            </a:pPr>
            <a:endParaRPr lang="el-GR" dirty="0"/>
          </a:p>
        </p:txBody>
      </p:sp>
      <p:pic>
        <p:nvPicPr>
          <p:cNvPr id="4" name="Εικόνα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7274" y="101817"/>
            <a:ext cx="1902477" cy="3073557"/>
          </a:xfrm>
          <a:prstGeom prst="rect">
            <a:avLst/>
          </a:prstGeom>
          <a:effectLst>
            <a:softEdge rad="63500"/>
          </a:effectLst>
        </p:spPr>
      </p:pic>
      <p:pic>
        <p:nvPicPr>
          <p:cNvPr id="5" name="Εικόνα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15996" y="116632"/>
            <a:ext cx="3203314" cy="3146112"/>
          </a:xfrm>
          <a:prstGeom prst="rect">
            <a:avLst/>
          </a:prstGeom>
          <a:effectLst>
            <a:softEdge rad="63500"/>
          </a:effectLst>
        </p:spPr>
      </p:pic>
      <p:pic>
        <p:nvPicPr>
          <p:cNvPr id="6" name="Εικόνα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31062" y="385617"/>
            <a:ext cx="2414125" cy="2789757"/>
          </a:xfrm>
          <a:prstGeom prst="rect">
            <a:avLst/>
          </a:prstGeom>
          <a:effectLst>
            <a:softEdge rad="63500"/>
          </a:effectLst>
        </p:spPr>
      </p:pic>
    </p:spTree>
    <p:extLst>
      <p:ext uri="{BB962C8B-B14F-4D97-AF65-F5344CB8AC3E}">
        <p14:creationId xmlns:p14="http://schemas.microsoft.com/office/powerpoint/2010/main" val="41170580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79512" y="1196752"/>
            <a:ext cx="8784976" cy="4893647"/>
          </a:xfrm>
          <a:prstGeom prst="rect">
            <a:avLst/>
          </a:prstGeom>
          <a:noFill/>
        </p:spPr>
        <p:txBody>
          <a:bodyPr wrap="square" rtlCol="0">
            <a:spAutoFit/>
          </a:bodyPr>
          <a:lstStyle/>
          <a:p>
            <a:pPr algn="ctr"/>
            <a:r>
              <a:rPr lang="el-GR" sz="2400" b="1" i="1" dirty="0">
                <a:solidFill>
                  <a:schemeClr val="accent6"/>
                </a:solidFill>
                <a:latin typeface="Times New Roman" panose="02020603050405020304" pitchFamily="18" charset="0"/>
                <a:cs typeface="Times New Roman" panose="02020603050405020304" pitchFamily="18" charset="0"/>
              </a:rPr>
              <a:t>Διακρίσεις</a:t>
            </a:r>
            <a:endParaRPr lang="el-GR" sz="2400" b="1" dirty="0">
              <a:solidFill>
                <a:schemeClr val="accent6"/>
              </a:solidFill>
              <a:latin typeface="Times New Roman" panose="02020603050405020304" pitchFamily="18" charset="0"/>
              <a:cs typeface="Times New Roman" panose="02020603050405020304" pitchFamily="18" charset="0"/>
            </a:endParaRPr>
          </a:p>
          <a:p>
            <a:endParaRPr lang="el-GR" dirty="0" smtClean="0">
              <a:solidFill>
                <a:schemeClr val="accent6"/>
              </a:solidFill>
            </a:endParaRPr>
          </a:p>
          <a:p>
            <a:r>
              <a:rPr lang="el-GR" dirty="0" smtClean="0">
                <a:solidFill>
                  <a:schemeClr val="accent6"/>
                </a:solidFill>
                <a:latin typeface="Times New Roman" panose="02020603050405020304" pitchFamily="18" charset="0"/>
                <a:cs typeface="Times New Roman" panose="02020603050405020304" pitchFamily="18" charset="0"/>
              </a:rPr>
              <a:t>Ο </a:t>
            </a:r>
            <a:r>
              <a:rPr lang="el-GR" dirty="0">
                <a:solidFill>
                  <a:schemeClr val="accent6"/>
                </a:solidFill>
                <a:latin typeface="Times New Roman" panose="02020603050405020304" pitchFamily="18" charset="0"/>
                <a:cs typeface="Times New Roman" panose="02020603050405020304" pitchFamily="18" charset="0"/>
              </a:rPr>
              <a:t>Μίμης </a:t>
            </a:r>
            <a:r>
              <a:rPr lang="el-GR" dirty="0" err="1">
                <a:solidFill>
                  <a:schemeClr val="accent6"/>
                </a:solidFill>
                <a:latin typeface="Times New Roman" panose="02020603050405020304" pitchFamily="18" charset="0"/>
                <a:cs typeface="Times New Roman" panose="02020603050405020304" pitchFamily="18" charset="0"/>
              </a:rPr>
              <a:t>Πλέσσας</a:t>
            </a:r>
            <a:r>
              <a:rPr lang="el-GR" dirty="0">
                <a:solidFill>
                  <a:schemeClr val="accent6"/>
                </a:solidFill>
                <a:latin typeface="Times New Roman" panose="02020603050405020304" pitchFamily="18" charset="0"/>
                <a:cs typeface="Times New Roman" panose="02020603050405020304" pitchFamily="18" charset="0"/>
              </a:rPr>
              <a:t> έχει τιμηθεί επανειλημμένα τόσο στην Ελλάδα όσο και στο εξωτερικό. Συνολικά έχει λάβει έξι διακρίσεις στην </a:t>
            </a:r>
            <a:r>
              <a:rPr lang="el-GR" b="1" dirty="0">
                <a:solidFill>
                  <a:schemeClr val="accent6"/>
                </a:solidFill>
                <a:latin typeface="Times New Roman" panose="02020603050405020304" pitchFamily="18" charset="0"/>
                <a:cs typeface="Times New Roman" panose="02020603050405020304" pitchFamily="18" charset="0"/>
              </a:rPr>
              <a:t>Ελλάδα</a:t>
            </a:r>
            <a:r>
              <a:rPr lang="el-GR" dirty="0">
                <a:solidFill>
                  <a:schemeClr val="accent6"/>
                </a:solidFill>
                <a:latin typeface="Times New Roman" panose="02020603050405020304" pitchFamily="18" charset="0"/>
                <a:cs typeface="Times New Roman" panose="02020603050405020304" pitchFamily="18" charset="0"/>
              </a:rPr>
              <a:t> (Αθήνα και Θεσσαλονίκη 1959, 1963, 1964 και 1967), και επτά διεθνείς διακρίσεις ( </a:t>
            </a:r>
            <a:r>
              <a:rPr lang="el-GR" b="1" dirty="0">
                <a:solidFill>
                  <a:schemeClr val="accent6"/>
                </a:solidFill>
                <a:latin typeface="Times New Roman" panose="02020603050405020304" pitchFamily="18" charset="0"/>
                <a:cs typeface="Times New Roman" panose="02020603050405020304" pitchFamily="18" charset="0"/>
              </a:rPr>
              <a:t>Βαρκελώνη</a:t>
            </a:r>
            <a:r>
              <a:rPr lang="el-GR" dirty="0">
                <a:solidFill>
                  <a:schemeClr val="accent6"/>
                </a:solidFill>
                <a:latin typeface="Times New Roman" panose="02020603050405020304" pitchFamily="18" charset="0"/>
                <a:cs typeface="Times New Roman" panose="02020603050405020304" pitchFamily="18" charset="0"/>
              </a:rPr>
              <a:t> το 1960, </a:t>
            </a:r>
            <a:r>
              <a:rPr lang="el-GR" b="1" dirty="0">
                <a:solidFill>
                  <a:schemeClr val="accent6"/>
                </a:solidFill>
                <a:latin typeface="Times New Roman" panose="02020603050405020304" pitchFamily="18" charset="0"/>
                <a:cs typeface="Times New Roman" panose="02020603050405020304" pitchFamily="18" charset="0"/>
              </a:rPr>
              <a:t>Βαρσοβία</a:t>
            </a:r>
            <a:r>
              <a:rPr lang="el-GR" dirty="0">
                <a:solidFill>
                  <a:schemeClr val="accent6"/>
                </a:solidFill>
                <a:latin typeface="Times New Roman" panose="02020603050405020304" pitchFamily="18" charset="0"/>
                <a:cs typeface="Times New Roman" panose="02020603050405020304" pitchFamily="18" charset="0"/>
              </a:rPr>
              <a:t> το 1962, </a:t>
            </a:r>
            <a:r>
              <a:rPr lang="el-GR" b="1" dirty="0">
                <a:solidFill>
                  <a:schemeClr val="accent6"/>
                </a:solidFill>
                <a:latin typeface="Times New Roman" panose="02020603050405020304" pitchFamily="18" charset="0"/>
                <a:cs typeface="Times New Roman" panose="02020603050405020304" pitchFamily="18" charset="0"/>
              </a:rPr>
              <a:t>Βέλγιο</a:t>
            </a:r>
            <a:r>
              <a:rPr lang="el-GR" dirty="0">
                <a:solidFill>
                  <a:schemeClr val="accent6"/>
                </a:solidFill>
                <a:latin typeface="Times New Roman" panose="02020603050405020304" pitchFamily="18" charset="0"/>
                <a:cs typeface="Times New Roman" panose="02020603050405020304" pitchFamily="18" charset="0"/>
              </a:rPr>
              <a:t> το 1963, </a:t>
            </a:r>
            <a:r>
              <a:rPr lang="el-GR" b="1" dirty="0">
                <a:solidFill>
                  <a:schemeClr val="accent6"/>
                </a:solidFill>
                <a:latin typeface="Times New Roman" panose="02020603050405020304" pitchFamily="18" charset="0"/>
                <a:cs typeface="Times New Roman" panose="02020603050405020304" pitchFamily="18" charset="0"/>
              </a:rPr>
              <a:t>Ιταλία</a:t>
            </a:r>
            <a:r>
              <a:rPr lang="el-GR" dirty="0">
                <a:solidFill>
                  <a:schemeClr val="accent6"/>
                </a:solidFill>
                <a:latin typeface="Times New Roman" panose="02020603050405020304" pitchFamily="18" charset="0"/>
                <a:cs typeface="Times New Roman" panose="02020603050405020304" pitchFamily="18" charset="0"/>
              </a:rPr>
              <a:t> (Άλτο Μόντε) 1964, </a:t>
            </a:r>
            <a:r>
              <a:rPr lang="el-GR" b="1" dirty="0">
                <a:solidFill>
                  <a:schemeClr val="accent6"/>
                </a:solidFill>
                <a:latin typeface="Times New Roman" panose="02020603050405020304" pitchFamily="18" charset="0"/>
                <a:cs typeface="Times New Roman" panose="02020603050405020304" pitchFamily="18" charset="0"/>
              </a:rPr>
              <a:t>ΗΠΑ</a:t>
            </a:r>
            <a:r>
              <a:rPr lang="el-GR" dirty="0">
                <a:solidFill>
                  <a:schemeClr val="accent6"/>
                </a:solidFill>
                <a:latin typeface="Times New Roman" panose="02020603050405020304" pitchFamily="18" charset="0"/>
                <a:cs typeface="Times New Roman" panose="02020603050405020304" pitchFamily="18" charset="0"/>
              </a:rPr>
              <a:t> το 1965, </a:t>
            </a:r>
            <a:r>
              <a:rPr lang="el-GR" b="1" dirty="0">
                <a:solidFill>
                  <a:schemeClr val="accent6"/>
                </a:solidFill>
                <a:latin typeface="Times New Roman" panose="02020603050405020304" pitchFamily="18" charset="0"/>
                <a:cs typeface="Times New Roman" panose="02020603050405020304" pitchFamily="18" charset="0"/>
              </a:rPr>
              <a:t>Παρίσι</a:t>
            </a:r>
            <a:r>
              <a:rPr lang="el-GR" dirty="0">
                <a:solidFill>
                  <a:schemeClr val="accent6"/>
                </a:solidFill>
                <a:latin typeface="Times New Roman" panose="02020603050405020304" pitchFamily="18" charset="0"/>
                <a:cs typeface="Times New Roman" panose="02020603050405020304" pitchFamily="18" charset="0"/>
              </a:rPr>
              <a:t> το 1968 και </a:t>
            </a:r>
            <a:r>
              <a:rPr lang="el-GR" b="1" dirty="0">
                <a:solidFill>
                  <a:schemeClr val="accent6"/>
                </a:solidFill>
                <a:latin typeface="Times New Roman" panose="02020603050405020304" pitchFamily="18" charset="0"/>
                <a:cs typeface="Times New Roman" panose="02020603050405020304" pitchFamily="18" charset="0"/>
              </a:rPr>
              <a:t>Τόκιο</a:t>
            </a:r>
            <a:r>
              <a:rPr lang="el-GR" dirty="0">
                <a:solidFill>
                  <a:schemeClr val="accent6"/>
                </a:solidFill>
                <a:latin typeface="Times New Roman" panose="02020603050405020304" pitchFamily="18" charset="0"/>
                <a:cs typeface="Times New Roman" panose="02020603050405020304" pitchFamily="18" charset="0"/>
              </a:rPr>
              <a:t> το 1970). Έχει λάβει, επίσης, τόσο </a:t>
            </a:r>
            <a:r>
              <a:rPr lang="el-GR" b="1" dirty="0">
                <a:solidFill>
                  <a:schemeClr val="accent6"/>
                </a:solidFill>
                <a:latin typeface="Times New Roman" panose="02020603050405020304" pitchFamily="18" charset="0"/>
                <a:cs typeface="Times New Roman" panose="02020603050405020304" pitchFamily="18" charset="0"/>
              </a:rPr>
              <a:t>χρυσούς</a:t>
            </a:r>
            <a:r>
              <a:rPr lang="el-GR" dirty="0">
                <a:solidFill>
                  <a:schemeClr val="accent6"/>
                </a:solidFill>
                <a:latin typeface="Times New Roman" panose="02020603050405020304" pitchFamily="18" charset="0"/>
                <a:cs typeface="Times New Roman" panose="02020603050405020304" pitchFamily="18" charset="0"/>
              </a:rPr>
              <a:t> όσο και </a:t>
            </a:r>
            <a:r>
              <a:rPr lang="el-GR" b="1" dirty="0">
                <a:solidFill>
                  <a:schemeClr val="accent6"/>
                </a:solidFill>
                <a:latin typeface="Times New Roman" panose="02020603050405020304" pitchFamily="18" charset="0"/>
                <a:cs typeface="Times New Roman" panose="02020603050405020304" pitchFamily="18" charset="0"/>
              </a:rPr>
              <a:t>πλατινένιους</a:t>
            </a:r>
            <a:r>
              <a:rPr lang="el-GR" dirty="0">
                <a:solidFill>
                  <a:schemeClr val="accent6"/>
                </a:solidFill>
                <a:latin typeface="Times New Roman" panose="02020603050405020304" pitchFamily="18" charset="0"/>
                <a:cs typeface="Times New Roman" panose="02020603050405020304" pitchFamily="18" charset="0"/>
              </a:rPr>
              <a:t> δίσκους . Ενδεικτικά αναφέρονται:</a:t>
            </a:r>
          </a:p>
          <a:p>
            <a:pPr marL="285750" lvl="0" indent="-285750">
              <a:buFont typeface="Arial" panose="020B0604020202020204" pitchFamily="34" charset="0"/>
              <a:buChar char="•"/>
            </a:pPr>
            <a:r>
              <a:rPr lang="el-GR" b="1" dirty="0" smtClean="0">
                <a:solidFill>
                  <a:schemeClr val="accent6"/>
                </a:solidFill>
                <a:latin typeface="Times New Roman" panose="02020603050405020304" pitchFamily="18" charset="0"/>
                <a:cs typeface="Times New Roman" panose="02020603050405020304" pitchFamily="18" charset="0"/>
              </a:rPr>
              <a:t>1951</a:t>
            </a:r>
            <a:r>
              <a:rPr lang="el-GR" dirty="0" smtClean="0">
                <a:solidFill>
                  <a:schemeClr val="accent6"/>
                </a:solidFill>
                <a:latin typeface="Times New Roman" panose="02020603050405020304" pitchFamily="18" charset="0"/>
                <a:cs typeface="Times New Roman" panose="02020603050405020304" pitchFamily="18" charset="0"/>
              </a:rPr>
              <a:t> </a:t>
            </a:r>
            <a:r>
              <a:rPr lang="el-GR" dirty="0">
                <a:solidFill>
                  <a:schemeClr val="accent6"/>
                </a:solidFill>
                <a:latin typeface="Times New Roman" panose="02020603050405020304" pitchFamily="18" charset="0"/>
                <a:cs typeface="Times New Roman" panose="02020603050405020304" pitchFamily="18" charset="0"/>
              </a:rPr>
              <a:t>Λαμβάνει το </a:t>
            </a:r>
            <a:r>
              <a:rPr lang="el-GR" b="1" dirty="0" smtClean="0">
                <a:solidFill>
                  <a:schemeClr val="accent6"/>
                </a:solidFill>
                <a:latin typeface="Times New Roman" panose="02020603050405020304" pitchFamily="18" charset="0"/>
                <a:cs typeface="Times New Roman" panose="02020603050405020304" pitchFamily="18" charset="0"/>
              </a:rPr>
              <a:t>1</a:t>
            </a:r>
            <a:r>
              <a:rPr lang="el-GR" b="1" baseline="30000" dirty="0" smtClean="0">
                <a:solidFill>
                  <a:schemeClr val="accent6"/>
                </a:solidFill>
                <a:latin typeface="Times New Roman" panose="02020603050405020304" pitchFamily="18" charset="0"/>
                <a:cs typeface="Times New Roman" panose="02020603050405020304" pitchFamily="18" charset="0"/>
              </a:rPr>
              <a:t>ο</a:t>
            </a:r>
            <a:r>
              <a:rPr lang="el-GR" b="1" dirty="0" smtClean="0">
                <a:solidFill>
                  <a:schemeClr val="accent6"/>
                </a:solidFill>
                <a:latin typeface="Times New Roman" panose="02020603050405020304" pitchFamily="18" charset="0"/>
                <a:cs typeface="Times New Roman" panose="02020603050405020304" pitchFamily="18" charset="0"/>
              </a:rPr>
              <a:t>  </a:t>
            </a:r>
            <a:r>
              <a:rPr lang="el-GR" b="1" dirty="0">
                <a:solidFill>
                  <a:schemeClr val="accent6"/>
                </a:solidFill>
                <a:latin typeface="Times New Roman" panose="02020603050405020304" pitchFamily="18" charset="0"/>
                <a:cs typeface="Times New Roman" panose="02020603050405020304" pitchFamily="18" charset="0"/>
              </a:rPr>
              <a:t>βραβείο μουσικής του πανεπιστημίου της </a:t>
            </a:r>
            <a:r>
              <a:rPr lang="el-GR" b="1" dirty="0" smtClean="0">
                <a:solidFill>
                  <a:schemeClr val="accent6"/>
                </a:solidFill>
                <a:latin typeface="Times New Roman" panose="02020603050405020304" pitchFamily="18" charset="0"/>
                <a:cs typeface="Times New Roman" panose="02020603050405020304" pitchFamily="18" charset="0"/>
              </a:rPr>
              <a:t>Μινεσότα</a:t>
            </a:r>
            <a:r>
              <a:rPr lang="el-GR" dirty="0">
                <a:solidFill>
                  <a:schemeClr val="accent6"/>
                </a:solidFill>
                <a:latin typeface="Times New Roman" panose="02020603050405020304" pitchFamily="18" charset="0"/>
                <a:cs typeface="Times New Roman" panose="02020603050405020304" pitchFamily="18" charset="0"/>
              </a:rPr>
              <a:t>. </a:t>
            </a:r>
          </a:p>
          <a:p>
            <a:pPr marL="285750" lvl="0" indent="-285750">
              <a:buFont typeface="Arial" panose="020B0604020202020204" pitchFamily="34" charset="0"/>
              <a:buChar char="•"/>
            </a:pPr>
            <a:r>
              <a:rPr lang="el-GR" b="1" dirty="0">
                <a:solidFill>
                  <a:schemeClr val="accent6"/>
                </a:solidFill>
                <a:latin typeface="Times New Roman" panose="02020603050405020304" pitchFamily="18" charset="0"/>
                <a:cs typeface="Times New Roman" panose="02020603050405020304" pitchFamily="18" charset="0"/>
              </a:rPr>
              <a:t>1952</a:t>
            </a:r>
            <a:r>
              <a:rPr lang="el-GR" dirty="0">
                <a:solidFill>
                  <a:schemeClr val="accent6"/>
                </a:solidFill>
                <a:latin typeface="Times New Roman" panose="02020603050405020304" pitchFamily="18" charset="0"/>
                <a:cs typeface="Times New Roman" panose="02020603050405020304" pitchFamily="18" charset="0"/>
              </a:rPr>
              <a:t> Ανακηρύσσεται </a:t>
            </a:r>
            <a:r>
              <a:rPr lang="el-GR" b="1" dirty="0" smtClean="0">
                <a:solidFill>
                  <a:schemeClr val="accent6"/>
                </a:solidFill>
                <a:latin typeface="Times New Roman" panose="02020603050405020304" pitchFamily="18" charset="0"/>
                <a:cs typeface="Times New Roman" panose="02020603050405020304" pitchFamily="18" charset="0"/>
              </a:rPr>
              <a:t>5</a:t>
            </a:r>
            <a:r>
              <a:rPr lang="el-GR" b="1" baseline="30000" dirty="0" smtClean="0">
                <a:solidFill>
                  <a:schemeClr val="accent6"/>
                </a:solidFill>
                <a:latin typeface="Times New Roman" panose="02020603050405020304" pitchFamily="18" charset="0"/>
                <a:cs typeface="Times New Roman" panose="02020603050405020304" pitchFamily="18" charset="0"/>
              </a:rPr>
              <a:t>ος</a:t>
            </a:r>
            <a:r>
              <a:rPr lang="el-GR" b="1" dirty="0" smtClean="0">
                <a:solidFill>
                  <a:schemeClr val="accent6"/>
                </a:solidFill>
                <a:latin typeface="Times New Roman" panose="02020603050405020304" pitchFamily="18" charset="0"/>
                <a:cs typeface="Times New Roman" panose="02020603050405020304" pitchFamily="18" charset="0"/>
              </a:rPr>
              <a:t>  πιανίστας </a:t>
            </a:r>
            <a:r>
              <a:rPr lang="el-GR" b="1" dirty="0">
                <a:solidFill>
                  <a:schemeClr val="accent6"/>
                </a:solidFill>
                <a:latin typeface="Times New Roman" panose="02020603050405020304" pitchFamily="18" charset="0"/>
                <a:cs typeface="Times New Roman" panose="02020603050405020304" pitchFamily="18" charset="0"/>
              </a:rPr>
              <a:t>στις ΗΠΑ</a:t>
            </a:r>
            <a:r>
              <a:rPr lang="el-GR" dirty="0">
                <a:solidFill>
                  <a:schemeClr val="accent6"/>
                </a:solidFill>
                <a:latin typeface="Times New Roman" panose="02020603050405020304" pitchFamily="18" charset="0"/>
                <a:cs typeface="Times New Roman" panose="02020603050405020304" pitchFamily="18" charset="0"/>
              </a:rPr>
              <a:t>. </a:t>
            </a:r>
          </a:p>
          <a:p>
            <a:pPr marL="285750" lvl="0" indent="-285750">
              <a:buFont typeface="Arial" panose="020B0604020202020204" pitchFamily="34" charset="0"/>
              <a:buChar char="•"/>
            </a:pPr>
            <a:r>
              <a:rPr lang="el-GR" b="1" dirty="0">
                <a:solidFill>
                  <a:schemeClr val="accent6"/>
                </a:solidFill>
                <a:latin typeface="Times New Roman" panose="02020603050405020304" pitchFamily="18" charset="0"/>
                <a:cs typeface="Times New Roman" panose="02020603050405020304" pitchFamily="18" charset="0"/>
              </a:rPr>
              <a:t>2000</a:t>
            </a:r>
            <a:r>
              <a:rPr lang="el-GR" dirty="0">
                <a:solidFill>
                  <a:schemeClr val="accent6"/>
                </a:solidFill>
                <a:latin typeface="Times New Roman" panose="02020603050405020304" pitchFamily="18" charset="0"/>
                <a:cs typeface="Times New Roman" panose="02020603050405020304" pitchFamily="18" charset="0"/>
              </a:rPr>
              <a:t> Τιμάται για </a:t>
            </a:r>
            <a:r>
              <a:rPr lang="el-GR" dirty="0" smtClean="0">
                <a:solidFill>
                  <a:schemeClr val="accent6"/>
                </a:solidFill>
                <a:latin typeface="Times New Roman" panose="02020603050405020304" pitchFamily="18" charset="0"/>
                <a:cs typeface="Times New Roman" panose="02020603050405020304" pitchFamily="18" charset="0"/>
              </a:rPr>
              <a:t>τα </a:t>
            </a:r>
            <a:r>
              <a:rPr lang="el-GR" b="1" dirty="0" smtClean="0">
                <a:solidFill>
                  <a:schemeClr val="accent6"/>
                </a:solidFill>
                <a:latin typeface="Times New Roman" panose="02020603050405020304" pitchFamily="18" charset="0"/>
                <a:cs typeface="Times New Roman" panose="02020603050405020304" pitchFamily="18" charset="0"/>
              </a:rPr>
              <a:t>50 χρόνια προσφοράς</a:t>
            </a:r>
            <a:r>
              <a:rPr lang="el-GR" dirty="0" smtClean="0">
                <a:solidFill>
                  <a:schemeClr val="accent6"/>
                </a:solidFill>
                <a:latin typeface="Times New Roman" panose="02020603050405020304" pitchFamily="18" charset="0"/>
                <a:cs typeface="Times New Roman" panose="02020603050405020304" pitchFamily="18" charset="0"/>
              </a:rPr>
              <a:t> </a:t>
            </a:r>
            <a:r>
              <a:rPr lang="el-GR" dirty="0">
                <a:solidFill>
                  <a:schemeClr val="accent6"/>
                </a:solidFill>
                <a:latin typeface="Times New Roman" panose="02020603050405020304" pitchFamily="18" charset="0"/>
                <a:cs typeface="Times New Roman" panose="02020603050405020304" pitchFamily="18" charset="0"/>
              </a:rPr>
              <a:t>του στην ελληνική μουσική και τον πολιτισμό από το </a:t>
            </a:r>
            <a:r>
              <a:rPr lang="el-GR" b="1" dirty="0">
                <a:solidFill>
                  <a:schemeClr val="accent6"/>
                </a:solidFill>
                <a:latin typeface="Times New Roman" panose="02020603050405020304" pitchFamily="18" charset="0"/>
                <a:cs typeface="Times New Roman" panose="02020603050405020304" pitchFamily="18" charset="0"/>
              </a:rPr>
              <a:t>Δήμο της Αθήνας </a:t>
            </a:r>
            <a:r>
              <a:rPr lang="el-GR" dirty="0">
                <a:solidFill>
                  <a:schemeClr val="accent6"/>
                </a:solidFill>
                <a:latin typeface="Times New Roman" panose="02020603050405020304" pitchFamily="18" charset="0"/>
                <a:cs typeface="Times New Roman" panose="02020603050405020304" pitchFamily="18" charset="0"/>
              </a:rPr>
              <a:t>με την απονομή του </a:t>
            </a:r>
            <a:r>
              <a:rPr lang="el-GR" b="1" dirty="0">
                <a:solidFill>
                  <a:schemeClr val="accent6"/>
                </a:solidFill>
                <a:latin typeface="Times New Roman" panose="02020603050405020304" pitchFamily="18" charset="0"/>
                <a:cs typeface="Times New Roman" panose="02020603050405020304" pitchFamily="18" charset="0"/>
              </a:rPr>
              <a:t>"Χρυσού Μεταλλίου της πόλης" </a:t>
            </a:r>
            <a:r>
              <a:rPr lang="el-GR" dirty="0">
                <a:solidFill>
                  <a:schemeClr val="accent6"/>
                </a:solidFill>
                <a:latin typeface="Times New Roman" panose="02020603050405020304" pitchFamily="18" charset="0"/>
                <a:cs typeface="Times New Roman" panose="02020603050405020304" pitchFamily="18" charset="0"/>
              </a:rPr>
              <a:t>σε μια μεγάλη συμφωνική συναυλία στο </a:t>
            </a:r>
            <a:r>
              <a:rPr lang="el-GR" b="1" dirty="0">
                <a:solidFill>
                  <a:schemeClr val="accent6"/>
                </a:solidFill>
                <a:latin typeface="Times New Roman" panose="02020603050405020304" pitchFamily="18" charset="0"/>
                <a:cs typeface="Times New Roman" panose="02020603050405020304" pitchFamily="18" charset="0"/>
              </a:rPr>
              <a:t>Μέγαρο Μουσικής Αθηνών</a:t>
            </a:r>
            <a:r>
              <a:rPr lang="el-GR" dirty="0">
                <a:solidFill>
                  <a:schemeClr val="accent6"/>
                </a:solidFill>
                <a:latin typeface="Times New Roman" panose="02020603050405020304" pitchFamily="18" charset="0"/>
                <a:cs typeface="Times New Roman" panose="02020603050405020304" pitchFamily="18" charset="0"/>
              </a:rPr>
              <a:t>. </a:t>
            </a:r>
          </a:p>
          <a:p>
            <a:pPr marL="285750" lvl="0" indent="-285750">
              <a:buFont typeface="Arial" panose="020B0604020202020204" pitchFamily="34" charset="0"/>
              <a:buChar char="•"/>
            </a:pPr>
            <a:r>
              <a:rPr lang="el-GR" b="1" dirty="0">
                <a:solidFill>
                  <a:schemeClr val="accent6"/>
                </a:solidFill>
                <a:latin typeface="Times New Roman" panose="02020603050405020304" pitchFamily="18" charset="0"/>
                <a:cs typeface="Times New Roman" panose="02020603050405020304" pitchFamily="18" charset="0"/>
              </a:rPr>
              <a:t>2001</a:t>
            </a:r>
            <a:r>
              <a:rPr lang="el-GR" dirty="0">
                <a:solidFill>
                  <a:schemeClr val="accent6"/>
                </a:solidFill>
                <a:latin typeface="Times New Roman" panose="02020603050405020304" pitchFamily="18" charset="0"/>
                <a:cs typeface="Times New Roman" panose="02020603050405020304" pitchFamily="18" charset="0"/>
              </a:rPr>
              <a:t> </a:t>
            </a:r>
            <a:r>
              <a:rPr lang="el-GR" b="1" dirty="0">
                <a:solidFill>
                  <a:schemeClr val="accent6"/>
                </a:solidFill>
                <a:latin typeface="Times New Roman" panose="02020603050405020304" pitchFamily="18" charset="0"/>
                <a:cs typeface="Times New Roman" panose="02020603050405020304" pitchFamily="18" charset="0"/>
              </a:rPr>
              <a:t>Απονομή του Χρυσού Σταυρό του Τάγματος του Φοίνικα </a:t>
            </a:r>
            <a:r>
              <a:rPr lang="el-GR" dirty="0">
                <a:solidFill>
                  <a:schemeClr val="accent6"/>
                </a:solidFill>
                <a:latin typeface="Times New Roman" panose="02020603050405020304" pitchFamily="18" charset="0"/>
                <a:cs typeface="Times New Roman" panose="02020603050405020304" pitchFamily="18" charset="0"/>
              </a:rPr>
              <a:t>για την προσφορά του στον πολιτισμό, από τον </a:t>
            </a:r>
            <a:r>
              <a:rPr lang="el-GR" b="1" dirty="0">
                <a:solidFill>
                  <a:schemeClr val="accent6"/>
                </a:solidFill>
                <a:latin typeface="Times New Roman" panose="02020603050405020304" pitchFamily="18" charset="0"/>
                <a:cs typeface="Times New Roman" panose="02020603050405020304" pitchFamily="18" charset="0"/>
              </a:rPr>
              <a:t>Πρόεδρο της Δημοκρατίας</a:t>
            </a:r>
            <a:r>
              <a:rPr lang="el-GR" dirty="0">
                <a:solidFill>
                  <a:schemeClr val="accent6"/>
                </a:solidFill>
                <a:latin typeface="Times New Roman" panose="02020603050405020304" pitchFamily="18" charset="0"/>
                <a:cs typeface="Times New Roman" panose="02020603050405020304" pitchFamily="18" charset="0"/>
              </a:rPr>
              <a:t>. </a:t>
            </a:r>
            <a:endParaRPr lang="el-GR" dirty="0" smtClean="0">
              <a:solidFill>
                <a:schemeClr val="accent6"/>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l-GR" b="1" dirty="0">
                <a:solidFill>
                  <a:schemeClr val="accent6"/>
                </a:solidFill>
                <a:latin typeface="Times New Roman" panose="02020603050405020304" pitchFamily="18" charset="0"/>
                <a:cs typeface="Times New Roman" panose="02020603050405020304" pitchFamily="18" charset="0"/>
              </a:rPr>
              <a:t>2002</a:t>
            </a:r>
            <a:r>
              <a:rPr lang="el-GR" dirty="0">
                <a:solidFill>
                  <a:schemeClr val="accent6"/>
                </a:solidFill>
                <a:latin typeface="Times New Roman" panose="02020603050405020304" pitchFamily="18" charset="0"/>
                <a:cs typeface="Times New Roman" panose="02020603050405020304" pitchFamily="18" charset="0"/>
              </a:rPr>
              <a:t> Τιμάται για τα </a:t>
            </a:r>
            <a:r>
              <a:rPr lang="el-GR" b="1" dirty="0">
                <a:solidFill>
                  <a:schemeClr val="accent6"/>
                </a:solidFill>
                <a:latin typeface="Times New Roman" panose="02020603050405020304" pitchFamily="18" charset="0"/>
                <a:cs typeface="Times New Roman" panose="02020603050405020304" pitchFamily="18" charset="0"/>
              </a:rPr>
              <a:t>50 χρόνια του στην Ελληνική μουσική σκηνή</a:t>
            </a:r>
            <a:r>
              <a:rPr lang="el-GR" dirty="0">
                <a:solidFill>
                  <a:schemeClr val="accent6"/>
                </a:solidFill>
                <a:latin typeface="Times New Roman" panose="02020603050405020304" pitchFamily="18" charset="0"/>
                <a:cs typeface="Times New Roman" panose="02020603050405020304" pitchFamily="18" charset="0"/>
              </a:rPr>
              <a:t> στο Ωδείο </a:t>
            </a:r>
            <a:r>
              <a:rPr lang="el-GR" dirty="0" err="1">
                <a:solidFill>
                  <a:schemeClr val="accent6"/>
                </a:solidFill>
                <a:latin typeface="Times New Roman" panose="02020603050405020304" pitchFamily="18" charset="0"/>
                <a:cs typeface="Times New Roman" panose="02020603050405020304" pitchFamily="18" charset="0"/>
              </a:rPr>
              <a:t>Ηρώδου</a:t>
            </a:r>
            <a:r>
              <a:rPr lang="el-GR" dirty="0">
                <a:solidFill>
                  <a:schemeClr val="accent6"/>
                </a:solidFill>
                <a:latin typeface="Times New Roman" panose="02020603050405020304" pitchFamily="18" charset="0"/>
                <a:cs typeface="Times New Roman" panose="02020603050405020304" pitchFamily="18" charset="0"/>
              </a:rPr>
              <a:t> του Αττικού από το </a:t>
            </a:r>
            <a:r>
              <a:rPr lang="el-GR" b="1" dirty="0">
                <a:solidFill>
                  <a:schemeClr val="accent6"/>
                </a:solidFill>
                <a:latin typeface="Times New Roman" panose="02020603050405020304" pitchFamily="18" charset="0"/>
                <a:cs typeface="Times New Roman" panose="02020603050405020304" pitchFamily="18" charset="0"/>
              </a:rPr>
              <a:t>Υπουργείου Πολιτισμού</a:t>
            </a:r>
          </a:p>
          <a:p>
            <a:pPr lvl="0"/>
            <a:endParaRPr lang="el-GR" dirty="0"/>
          </a:p>
        </p:txBody>
      </p:sp>
    </p:spTree>
    <p:extLst>
      <p:ext uri="{BB962C8B-B14F-4D97-AF65-F5344CB8AC3E}">
        <p14:creationId xmlns:p14="http://schemas.microsoft.com/office/powerpoint/2010/main" val="13331569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Θέση περιεχομένου 3"/>
          <p:cNvGraphicFramePr>
            <a:graphicFrameLocks noGrp="1"/>
          </p:cNvGraphicFramePr>
          <p:nvPr>
            <p:ph idx="1"/>
            <p:extLst>
              <p:ext uri="{D42A27DB-BD31-4B8C-83A1-F6EECF244321}">
                <p14:modId xmlns:p14="http://schemas.microsoft.com/office/powerpoint/2010/main" val="2798089471"/>
              </p:ext>
            </p:extLst>
          </p:nvPr>
        </p:nvGraphicFramePr>
        <p:xfrm>
          <a:off x="251520" y="548680"/>
          <a:ext cx="8640958" cy="6142869"/>
        </p:xfrm>
        <a:graphic>
          <a:graphicData uri="http://schemas.openxmlformats.org/drawingml/2006/table">
            <a:tbl>
              <a:tblPr>
                <a:tableStyleId>{5C22544A-7EE6-4342-B048-85BDC9FD1C3A}</a:tableStyleId>
              </a:tblPr>
              <a:tblGrid>
                <a:gridCol w="1036716"/>
                <a:gridCol w="2581870"/>
                <a:gridCol w="2295823"/>
                <a:gridCol w="1579877"/>
                <a:gridCol w="1146672"/>
              </a:tblGrid>
              <a:tr h="257437">
                <a:tc>
                  <a:txBody>
                    <a:bodyPr/>
                    <a:lstStyle/>
                    <a:p>
                      <a:pPr algn="ctr">
                        <a:lnSpc>
                          <a:spcPct val="107000"/>
                        </a:lnSpc>
                        <a:spcAft>
                          <a:spcPts val="0"/>
                        </a:spcAft>
                      </a:pPr>
                      <a:r>
                        <a:rPr lang="el-GR" sz="1200" dirty="0">
                          <a:effectLst/>
                        </a:rPr>
                        <a:t>Χρονολογία</a:t>
                      </a:r>
                      <a:endParaRPr lang="el-G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gn="ctr">
                        <a:lnSpc>
                          <a:spcPct val="107000"/>
                        </a:lnSpc>
                      </a:pPr>
                      <a:r>
                        <a:rPr lang="el-GR" sz="1200" dirty="0">
                          <a:effectLst/>
                        </a:rPr>
                        <a:t>Ταινίες</a:t>
                      </a:r>
                      <a:endParaRPr lang="el-G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l-GR" sz="1200">
                          <a:effectLst/>
                        </a:rPr>
                        <a:t>Πρωταγωνιστές</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l-GR" sz="1200">
                          <a:effectLst/>
                        </a:rPr>
                        <a:t>Λεπτομέρειες</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l-GR" sz="1200">
                          <a:effectLst/>
                        </a:rPr>
                        <a:t> </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tc>
              </a:tr>
              <a:tr h="257437">
                <a:tc>
                  <a:txBody>
                    <a:bodyPr/>
                    <a:lstStyle/>
                    <a:p>
                      <a:pPr algn="ctr">
                        <a:lnSpc>
                          <a:spcPct val="107000"/>
                        </a:lnSpc>
                        <a:spcAft>
                          <a:spcPts val="0"/>
                        </a:spcAft>
                      </a:pPr>
                      <a:r>
                        <a:rPr lang="el-GR" sz="1200">
                          <a:effectLst/>
                        </a:rPr>
                        <a:t>1959</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l-GR" sz="1200">
                          <a:effectLst/>
                        </a:rPr>
                        <a:t>Να πεθερός ...να μάλαμα </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l-GR" sz="1200">
                          <a:effectLst/>
                        </a:rPr>
                        <a:t>Ηλιούπουλος-Διαμαντοπ.</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l-GR" sz="1200">
                          <a:effectLst/>
                        </a:rPr>
                        <a:t>Ελλ.Κινημ.Οργ.</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l-GR" sz="1200">
                          <a:effectLst/>
                        </a:rPr>
                        <a:t> </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tc>
              </a:tr>
              <a:tr h="503001">
                <a:tc>
                  <a:txBody>
                    <a:bodyPr/>
                    <a:lstStyle/>
                    <a:p>
                      <a:pPr algn="ctr">
                        <a:lnSpc>
                          <a:spcPct val="107000"/>
                        </a:lnSpc>
                        <a:spcAft>
                          <a:spcPts val="0"/>
                        </a:spcAft>
                      </a:pPr>
                      <a:r>
                        <a:rPr lang="el-GR" sz="1200">
                          <a:effectLst/>
                        </a:rPr>
                        <a:t>1960</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l-GR" sz="1200">
                          <a:effectLst/>
                        </a:rPr>
                        <a:t>Μακρυκωσταίοι και κοντογιώργηδες </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l-GR" sz="1200">
                          <a:effectLst/>
                        </a:rPr>
                        <a:t>Ηλιούπουλος-Χατζηχρήστος</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l-GR" sz="1200">
                          <a:effectLst/>
                        </a:rPr>
                        <a:t>Φίνος φίλμ </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l-GR" sz="1200">
                          <a:effectLst/>
                        </a:rPr>
                        <a:t> </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tc>
              </a:tr>
              <a:tr h="257437">
                <a:tc>
                  <a:txBody>
                    <a:bodyPr/>
                    <a:lstStyle/>
                    <a:p>
                      <a:pPr algn="ctr">
                        <a:lnSpc>
                          <a:spcPct val="107000"/>
                        </a:lnSpc>
                        <a:spcAft>
                          <a:spcPts val="0"/>
                        </a:spcAft>
                      </a:pPr>
                      <a:r>
                        <a:rPr lang="el-GR" sz="1200">
                          <a:effectLst/>
                        </a:rPr>
                        <a:t>1960</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l-GR" sz="1200">
                          <a:effectLst/>
                        </a:rPr>
                        <a:t>Χριστίνια</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l-GR" sz="1200">
                          <a:effectLst/>
                        </a:rPr>
                        <a:t>Καρέζη - Μπάρκουλης </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l-GR" sz="1200">
                          <a:effectLst/>
                        </a:rPr>
                        <a:t>Αφοι.Ρουσόπουλος</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l-GR" sz="1200">
                          <a:effectLst/>
                        </a:rPr>
                        <a:t> </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tc>
              </a:tr>
              <a:tr h="257437">
                <a:tc>
                  <a:txBody>
                    <a:bodyPr/>
                    <a:lstStyle/>
                    <a:p>
                      <a:pPr algn="ctr">
                        <a:lnSpc>
                          <a:spcPct val="107000"/>
                        </a:lnSpc>
                        <a:spcAft>
                          <a:spcPts val="0"/>
                        </a:spcAft>
                      </a:pPr>
                      <a:r>
                        <a:rPr lang="el-GR" sz="1200">
                          <a:effectLst/>
                        </a:rPr>
                        <a:t>1960</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l-GR" sz="1200">
                          <a:effectLst/>
                        </a:rPr>
                        <a:t>Νύχτα στο μιραμάρε </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l-GR" sz="1200">
                          <a:effectLst/>
                        </a:rPr>
                        <a:t>Γιούλη - Μαρτίνη </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l-GR" sz="1200">
                          <a:effectLst/>
                        </a:rPr>
                        <a:t>Ελ τουρέ φίλμ </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l-GR" sz="1200">
                          <a:effectLst/>
                        </a:rPr>
                        <a:t> </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tc>
              </a:tr>
              <a:tr h="257437">
                <a:tc>
                  <a:txBody>
                    <a:bodyPr/>
                    <a:lstStyle/>
                    <a:p>
                      <a:pPr algn="ctr">
                        <a:lnSpc>
                          <a:spcPct val="107000"/>
                        </a:lnSpc>
                        <a:spcAft>
                          <a:spcPts val="0"/>
                        </a:spcAft>
                      </a:pPr>
                      <a:r>
                        <a:rPr lang="el-GR" sz="1200">
                          <a:effectLst/>
                        </a:rPr>
                        <a:t>1960</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l-GR" sz="1200">
                          <a:effectLst/>
                        </a:rPr>
                        <a:t>Ραντεβού στην βενετία </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l-GR" sz="1200">
                          <a:effectLst/>
                        </a:rPr>
                        <a:t>Ντάλι - Καλλέργης </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l-GR" sz="1200">
                          <a:effectLst/>
                        </a:rPr>
                        <a:t>Ολύμπια Φιλμ </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l-GR" sz="1200">
                          <a:effectLst/>
                        </a:rPr>
                        <a:t> </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tc>
              </a:tr>
              <a:tr h="257437">
                <a:tc>
                  <a:txBody>
                    <a:bodyPr/>
                    <a:lstStyle/>
                    <a:p>
                      <a:pPr algn="ctr">
                        <a:lnSpc>
                          <a:spcPct val="107000"/>
                        </a:lnSpc>
                        <a:spcAft>
                          <a:spcPts val="0"/>
                        </a:spcAft>
                      </a:pPr>
                      <a:r>
                        <a:rPr lang="el-GR" sz="1200">
                          <a:effectLst/>
                        </a:rPr>
                        <a:t>1960</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l-GR" sz="1200">
                          <a:effectLst/>
                        </a:rPr>
                        <a:t>Τρείς κούκλες και εγώ </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l-GR" sz="1200">
                          <a:effectLst/>
                        </a:rPr>
                        <a:t>Ηλιόπουλος - Κοντού </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l-GR" sz="1200">
                          <a:effectLst/>
                        </a:rPr>
                        <a:t>Αφοι Ρουσόπουλοι </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l-GR" sz="1200">
                          <a:effectLst/>
                        </a:rPr>
                        <a:t> </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tc>
              </a:tr>
              <a:tr h="503001">
                <a:tc>
                  <a:txBody>
                    <a:bodyPr/>
                    <a:lstStyle/>
                    <a:p>
                      <a:pPr algn="ctr">
                        <a:lnSpc>
                          <a:spcPct val="107000"/>
                        </a:lnSpc>
                        <a:spcAft>
                          <a:spcPts val="0"/>
                        </a:spcAft>
                      </a:pPr>
                      <a:r>
                        <a:rPr lang="el-GR" sz="1200">
                          <a:effectLst/>
                        </a:rPr>
                        <a:t>1960</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l-GR" sz="1200">
                          <a:effectLst/>
                        </a:rPr>
                        <a:t>Η Χιονάτη &amp; 7 γεροντοπαλίκαρα </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l-GR" sz="1200">
                          <a:effectLst/>
                        </a:rPr>
                        <a:t>Καρέζη- Μακρής </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l-GR" sz="1200">
                          <a:effectLst/>
                        </a:rPr>
                        <a:t>Αφοί Ρουσόπουλοι </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l-GR" sz="1200">
                          <a:effectLst/>
                        </a:rPr>
                        <a:t> </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tc>
              </a:tr>
              <a:tr h="257437">
                <a:tc>
                  <a:txBody>
                    <a:bodyPr/>
                    <a:lstStyle/>
                    <a:p>
                      <a:pPr algn="ctr">
                        <a:lnSpc>
                          <a:spcPct val="107000"/>
                        </a:lnSpc>
                        <a:spcAft>
                          <a:spcPts val="0"/>
                        </a:spcAft>
                      </a:pPr>
                      <a:r>
                        <a:rPr lang="el-GR" sz="1200">
                          <a:effectLst/>
                        </a:rPr>
                        <a:t>1960</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l-GR" sz="1200">
                          <a:effectLst/>
                        </a:rPr>
                        <a:t>Εγκλημα στα παρασκήνια </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l-GR" sz="1200">
                          <a:effectLst/>
                        </a:rPr>
                        <a:t>Αλεξανδράκης-Κοντού</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l-GR" sz="1200">
                          <a:effectLst/>
                        </a:rPr>
                        <a:t>Μιχαηλίδης</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l-GR" sz="1200">
                          <a:effectLst/>
                        </a:rPr>
                        <a:t> </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tc>
              </a:tr>
              <a:tr h="503001">
                <a:tc>
                  <a:txBody>
                    <a:bodyPr/>
                    <a:lstStyle/>
                    <a:p>
                      <a:pPr algn="ctr">
                        <a:lnSpc>
                          <a:spcPct val="107000"/>
                        </a:lnSpc>
                        <a:spcAft>
                          <a:spcPts val="0"/>
                        </a:spcAft>
                      </a:pPr>
                      <a:r>
                        <a:rPr lang="el-GR" sz="1200">
                          <a:effectLst/>
                        </a:rPr>
                        <a:t>1960</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l-GR" sz="1200">
                          <a:effectLst/>
                        </a:rPr>
                        <a:t>Καλημέρα Αθήνα </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l-GR" sz="1200">
                          <a:effectLst/>
                        </a:rPr>
                        <a:t>Ηλιόπουλος-Καλογεροπουλου</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l-GR" sz="1200">
                          <a:effectLst/>
                        </a:rPr>
                        <a:t>Δαμασκηνός</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l-GR" sz="1200">
                          <a:effectLst/>
                        </a:rPr>
                        <a:t> </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tc>
              </a:tr>
              <a:tr h="257437">
                <a:tc>
                  <a:txBody>
                    <a:bodyPr/>
                    <a:lstStyle/>
                    <a:p>
                      <a:pPr algn="ctr">
                        <a:lnSpc>
                          <a:spcPct val="107000"/>
                        </a:lnSpc>
                        <a:spcAft>
                          <a:spcPts val="0"/>
                        </a:spcAft>
                      </a:pPr>
                      <a:r>
                        <a:rPr lang="el-GR" sz="1200">
                          <a:effectLst/>
                        </a:rPr>
                        <a:t>1960</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l-GR" sz="1200">
                          <a:effectLst/>
                        </a:rPr>
                        <a:t>Μιά του κλέφτη </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l-GR" sz="1200">
                          <a:effectLst/>
                        </a:rPr>
                        <a:t>Χόρν - Αναλυτή </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l-GR" sz="1200">
                          <a:effectLst/>
                        </a:rPr>
                        <a:t>Ιβα φίλμ </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l-GR" sz="1200">
                          <a:effectLst/>
                        </a:rPr>
                        <a:t> </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tc>
              </a:tr>
              <a:tr h="257437">
                <a:tc>
                  <a:txBody>
                    <a:bodyPr/>
                    <a:lstStyle/>
                    <a:p>
                      <a:pPr algn="ctr">
                        <a:lnSpc>
                          <a:spcPct val="107000"/>
                        </a:lnSpc>
                        <a:spcAft>
                          <a:spcPts val="0"/>
                        </a:spcAft>
                      </a:pPr>
                      <a:r>
                        <a:rPr lang="el-GR" sz="1200">
                          <a:effectLst/>
                        </a:rPr>
                        <a:t>1961</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l-GR" sz="1200">
                          <a:effectLst/>
                        </a:rPr>
                        <a:t>Η Μπέτυ παντρέυεται </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l-GR" sz="1200">
                          <a:effectLst/>
                        </a:rPr>
                        <a:t>Ντάλι - Βουρνας </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l-GR" sz="1200">
                          <a:effectLst/>
                        </a:rPr>
                        <a:t>Σαμπατάκος Ν. </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l-GR" sz="1200">
                          <a:effectLst/>
                        </a:rPr>
                        <a:t> </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tc>
              </a:tr>
              <a:tr h="257437">
                <a:tc>
                  <a:txBody>
                    <a:bodyPr/>
                    <a:lstStyle/>
                    <a:p>
                      <a:pPr algn="ctr">
                        <a:lnSpc>
                          <a:spcPct val="107000"/>
                        </a:lnSpc>
                        <a:spcAft>
                          <a:spcPts val="0"/>
                        </a:spcAft>
                      </a:pPr>
                      <a:r>
                        <a:rPr lang="el-GR" sz="1200">
                          <a:effectLst/>
                        </a:rPr>
                        <a:t>1961</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l-GR" sz="1200">
                          <a:effectLst/>
                        </a:rPr>
                        <a:t>Τα νιάτα θέλουν έρωτα </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l-GR" sz="1200">
                          <a:effectLst/>
                        </a:rPr>
                        <a:t>Αναλυτή-Μπάρκουλη</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l-GR" sz="1200">
                          <a:effectLst/>
                        </a:rPr>
                        <a:t>Δ.Σκλάβος</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l-GR" sz="1200">
                          <a:effectLst/>
                        </a:rPr>
                        <a:t> </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tc>
              </a:tr>
              <a:tr h="257437">
                <a:tc>
                  <a:txBody>
                    <a:bodyPr/>
                    <a:lstStyle/>
                    <a:p>
                      <a:pPr algn="ctr">
                        <a:lnSpc>
                          <a:spcPct val="107000"/>
                        </a:lnSpc>
                        <a:spcAft>
                          <a:spcPts val="0"/>
                        </a:spcAft>
                      </a:pPr>
                      <a:r>
                        <a:rPr lang="el-GR" sz="1200">
                          <a:effectLst/>
                        </a:rPr>
                        <a:t>1961</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l-GR" sz="1200">
                          <a:effectLst/>
                        </a:rPr>
                        <a:t>Φτωχαδάκια και λεφτάδες </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l-GR" sz="1200">
                          <a:effectLst/>
                        </a:rPr>
                        <a:t>Φωτόπουλος-Σταυρίδης</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l-GR" sz="1200">
                          <a:effectLst/>
                        </a:rPr>
                        <a:t>Αφοί Ρουσόπουλοι </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l-GR" sz="1200">
                          <a:effectLst/>
                        </a:rPr>
                        <a:t> </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tc>
              </a:tr>
              <a:tr h="257437">
                <a:tc>
                  <a:txBody>
                    <a:bodyPr/>
                    <a:lstStyle/>
                    <a:p>
                      <a:pPr algn="ctr">
                        <a:lnSpc>
                          <a:spcPct val="107000"/>
                        </a:lnSpc>
                        <a:spcAft>
                          <a:spcPts val="0"/>
                        </a:spcAft>
                      </a:pPr>
                      <a:r>
                        <a:rPr lang="el-GR" sz="1200">
                          <a:effectLst/>
                        </a:rPr>
                        <a:t>1961</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l-GR" sz="1200">
                          <a:effectLst/>
                        </a:rPr>
                        <a:t>Εφιάλτες</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l-GR" sz="1200">
                          <a:effectLst/>
                        </a:rPr>
                        <a:t>Νικολινάκος-Χαριλάου</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l-GR" sz="1200">
                          <a:effectLst/>
                        </a:rPr>
                        <a:t>Ερρ.Ανδρέου</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l-GR" sz="1200">
                          <a:effectLst/>
                        </a:rPr>
                        <a:t> </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tc>
              </a:tr>
              <a:tr h="257437">
                <a:tc>
                  <a:txBody>
                    <a:bodyPr/>
                    <a:lstStyle/>
                    <a:p>
                      <a:pPr algn="ctr">
                        <a:lnSpc>
                          <a:spcPct val="107000"/>
                        </a:lnSpc>
                        <a:spcAft>
                          <a:spcPts val="0"/>
                        </a:spcAft>
                      </a:pPr>
                      <a:r>
                        <a:rPr lang="el-GR" sz="1200">
                          <a:effectLst/>
                        </a:rPr>
                        <a:t>1962</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l-GR" sz="1200">
                          <a:effectLst/>
                        </a:rPr>
                        <a:t>Κατηγορούμενος ο έρως </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l-GR" sz="1200">
                          <a:effectLst/>
                        </a:rPr>
                        <a:t>Πάντζας - Μπράτσου </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l-GR" sz="1200">
                          <a:effectLst/>
                        </a:rPr>
                        <a:t>Γκρέκ Τάλλας </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l-GR" sz="1200">
                          <a:effectLst/>
                        </a:rPr>
                        <a:t> </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tc>
              </a:tr>
              <a:tr h="257437">
                <a:tc>
                  <a:txBody>
                    <a:bodyPr/>
                    <a:lstStyle/>
                    <a:p>
                      <a:pPr algn="ctr">
                        <a:lnSpc>
                          <a:spcPct val="107000"/>
                        </a:lnSpc>
                        <a:spcAft>
                          <a:spcPts val="0"/>
                        </a:spcAft>
                      </a:pPr>
                      <a:r>
                        <a:rPr lang="el-GR" sz="1200">
                          <a:effectLst/>
                        </a:rPr>
                        <a:t>1962</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l-GR" sz="1200">
                          <a:effectLst/>
                        </a:rPr>
                        <a:t>Εταιρεία θαυμάτων </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l-GR" sz="1200">
                          <a:effectLst/>
                        </a:rPr>
                        <a:t>Παπαμιχαήλ-Μαυροπούλου</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l-GR" sz="1200">
                          <a:effectLst/>
                        </a:rPr>
                        <a:t>Τζέιμς Πάρις </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l-GR" sz="1200">
                          <a:effectLst/>
                        </a:rPr>
                        <a:t> </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tc>
              </a:tr>
              <a:tr h="257437">
                <a:tc>
                  <a:txBody>
                    <a:bodyPr/>
                    <a:lstStyle/>
                    <a:p>
                      <a:pPr algn="ctr">
                        <a:lnSpc>
                          <a:spcPct val="107000"/>
                        </a:lnSpc>
                        <a:spcAft>
                          <a:spcPts val="0"/>
                        </a:spcAft>
                      </a:pPr>
                      <a:r>
                        <a:rPr lang="el-GR" sz="1200">
                          <a:effectLst/>
                        </a:rPr>
                        <a:t>1962</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l-GR" sz="1200">
                          <a:effectLst/>
                        </a:rPr>
                        <a:t>Νόμος 4000 </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l-GR" sz="1200">
                          <a:effectLst/>
                        </a:rPr>
                        <a:t>Λάσκαρη - βουτσάς </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l-GR" sz="1200">
                          <a:effectLst/>
                        </a:rPr>
                        <a:t>Φίνος φίλμ </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l-GR" sz="1200">
                          <a:effectLst/>
                        </a:rPr>
                        <a:t> </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tc>
              </a:tr>
              <a:tr h="257437">
                <a:tc>
                  <a:txBody>
                    <a:bodyPr/>
                    <a:lstStyle/>
                    <a:p>
                      <a:pPr algn="ctr">
                        <a:lnSpc>
                          <a:spcPct val="107000"/>
                        </a:lnSpc>
                        <a:spcAft>
                          <a:spcPts val="0"/>
                        </a:spcAft>
                      </a:pPr>
                      <a:r>
                        <a:rPr lang="el-GR" sz="1200">
                          <a:effectLst/>
                        </a:rPr>
                        <a:t>1962</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l-GR" sz="1200">
                          <a:effectLst/>
                        </a:rPr>
                        <a:t>Μερικοί το προτιμούν κρύο </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l-GR" sz="1200">
                          <a:effectLst/>
                        </a:rPr>
                        <a:t>Ηλιόπουλος - Βλαχοπούλου </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l-GR" sz="1200">
                          <a:effectLst/>
                        </a:rPr>
                        <a:t>Φίνος φίλμ </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l-GR" sz="1200">
                          <a:effectLst/>
                        </a:rPr>
                        <a:t> </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tc>
              </a:tr>
              <a:tr h="257437">
                <a:tc>
                  <a:txBody>
                    <a:bodyPr/>
                    <a:lstStyle/>
                    <a:p>
                      <a:pPr algn="ctr">
                        <a:lnSpc>
                          <a:spcPct val="107000"/>
                        </a:lnSpc>
                        <a:spcAft>
                          <a:spcPts val="0"/>
                        </a:spcAft>
                      </a:pPr>
                      <a:r>
                        <a:rPr lang="el-GR" sz="1200">
                          <a:effectLst/>
                        </a:rPr>
                        <a:t>1962</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l-GR" sz="1200">
                          <a:effectLst/>
                        </a:rPr>
                        <a:t>Η νύφη το έσκασε </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l-GR" sz="1200">
                          <a:effectLst/>
                        </a:rPr>
                        <a:t>Καρέζη - Αλεξάντερ </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l-GR" sz="1200">
                          <a:effectLst/>
                        </a:rPr>
                        <a:t>Τζένι-Φίνος</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l-GR" sz="1200">
                          <a:effectLst/>
                        </a:rPr>
                        <a:t> </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tc>
              </a:tr>
              <a:tr h="257437">
                <a:tc>
                  <a:txBody>
                    <a:bodyPr/>
                    <a:lstStyle/>
                    <a:p>
                      <a:pPr algn="ctr">
                        <a:lnSpc>
                          <a:spcPct val="107000"/>
                        </a:lnSpc>
                        <a:spcAft>
                          <a:spcPts val="0"/>
                        </a:spcAft>
                      </a:pPr>
                      <a:r>
                        <a:rPr lang="el-GR" sz="1200">
                          <a:effectLst/>
                        </a:rPr>
                        <a:t>1962</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l-GR" sz="1200">
                          <a:effectLst/>
                        </a:rPr>
                        <a:t>Ερχομαι απο τον παράδεισο </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l-GR" sz="1200">
                          <a:effectLst/>
                        </a:rPr>
                        <a:t>Φυτούση - Γκάνζ </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l-GR" sz="1200">
                          <a:effectLst/>
                        </a:rPr>
                        <a:t>Εντ. Τζόν </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l-GR" sz="1200" dirty="0">
                          <a:effectLst/>
                        </a:rPr>
                        <a:t> </a:t>
                      </a:r>
                      <a:endParaRPr lang="el-G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tc>
              </a:tr>
            </a:tbl>
          </a:graphicData>
        </a:graphic>
      </p:graphicFrame>
      <p:sp>
        <p:nvSpPr>
          <p:cNvPr id="5" name="Rectangle 1"/>
          <p:cNvSpPr>
            <a:spLocks noChangeArrowheads="1"/>
          </p:cNvSpPr>
          <p:nvPr/>
        </p:nvSpPr>
        <p:spPr bwMode="auto">
          <a:xfrm>
            <a:off x="878104" y="43934"/>
            <a:ext cx="738779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altLang="el-GR" b="1" i="0" u="sng" strike="noStrike" cap="none" normalizeH="0" baseline="0" dirty="0" smtClean="0">
                <a:ln>
                  <a:noFill/>
                </a:ln>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ΛΙΣΤΑ ΜΕ ΤΙΣ ΤΑΙΝΙΕΣ ΣΤΙΣ ΟΠΟΙΕΣ ΕΧΕΙ ΚΑΝΕΙ ΤΗ ΜΟΥΣΙΚΗ</a:t>
            </a:r>
            <a:endParaRPr kumimoji="0" lang="el-GR" altLang="el-GR" b="0" i="0" u="none" strike="noStrike" cap="none" normalizeH="0" baseline="0" dirty="0" smtClean="0">
              <a:ln>
                <a:noFill/>
              </a:ln>
              <a:solidFill>
                <a:schemeClr val="accent6"/>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470667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Θέση περιεχομένου 3"/>
          <p:cNvGraphicFramePr>
            <a:graphicFrameLocks noGrp="1"/>
          </p:cNvGraphicFramePr>
          <p:nvPr>
            <p:ph idx="1"/>
            <p:extLst>
              <p:ext uri="{D42A27DB-BD31-4B8C-83A1-F6EECF244321}">
                <p14:modId xmlns:p14="http://schemas.microsoft.com/office/powerpoint/2010/main" val="1759344370"/>
              </p:ext>
            </p:extLst>
          </p:nvPr>
        </p:nvGraphicFramePr>
        <p:xfrm>
          <a:off x="323526" y="188638"/>
          <a:ext cx="8496944" cy="6552724"/>
        </p:xfrm>
        <a:graphic>
          <a:graphicData uri="http://schemas.openxmlformats.org/drawingml/2006/table">
            <a:tbl>
              <a:tblPr>
                <a:tableStyleId>{5C22544A-7EE6-4342-B048-85BDC9FD1C3A}</a:tableStyleId>
              </a:tblPr>
              <a:tblGrid>
                <a:gridCol w="2124236"/>
                <a:gridCol w="2124236"/>
                <a:gridCol w="2124236"/>
                <a:gridCol w="2124236"/>
              </a:tblGrid>
              <a:tr h="491768">
                <a:tc>
                  <a:txBody>
                    <a:bodyPr/>
                    <a:lstStyle/>
                    <a:p>
                      <a:pPr algn="ctr">
                        <a:lnSpc>
                          <a:spcPct val="107000"/>
                        </a:lnSpc>
                        <a:spcAft>
                          <a:spcPts val="0"/>
                        </a:spcAft>
                      </a:pPr>
                      <a:r>
                        <a:rPr lang="el-GR" sz="1000" dirty="0">
                          <a:effectLst/>
                        </a:rPr>
                        <a:t>1963</a:t>
                      </a:r>
                      <a:endParaRPr lang="el-G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882" marR="7882" marT="7882" marB="7882" anchor="ctr"/>
                </a:tc>
                <a:tc>
                  <a:txBody>
                    <a:bodyPr/>
                    <a:lstStyle/>
                    <a:p>
                      <a:pPr algn="ctr">
                        <a:lnSpc>
                          <a:spcPct val="107000"/>
                        </a:lnSpc>
                        <a:spcAft>
                          <a:spcPts val="0"/>
                        </a:spcAft>
                      </a:pPr>
                      <a:r>
                        <a:rPr lang="el-GR" sz="1000">
                          <a:effectLst/>
                        </a:rPr>
                        <a:t>Η ψεύτρα </a:t>
                      </a:r>
                      <a:endParaRPr lang="el-G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882" marR="7882" marT="7882" marB="7882" anchor="ctr"/>
                </a:tc>
                <a:tc>
                  <a:txBody>
                    <a:bodyPr/>
                    <a:lstStyle/>
                    <a:p>
                      <a:pPr algn="ctr">
                        <a:lnSpc>
                          <a:spcPct val="107000"/>
                        </a:lnSpc>
                        <a:spcAft>
                          <a:spcPts val="0"/>
                        </a:spcAft>
                      </a:pPr>
                      <a:r>
                        <a:rPr lang="el-GR" sz="1000" dirty="0">
                          <a:effectLst/>
                        </a:rPr>
                        <a:t>Βουγιουκλάκη-Αλεξανδράκης</a:t>
                      </a:r>
                      <a:endParaRPr lang="el-G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882" marR="7882" marT="7882" marB="7882" anchor="ctr"/>
                </a:tc>
                <a:tc>
                  <a:txBody>
                    <a:bodyPr/>
                    <a:lstStyle/>
                    <a:p>
                      <a:pPr algn="ctr">
                        <a:lnSpc>
                          <a:spcPct val="107000"/>
                        </a:lnSpc>
                        <a:spcAft>
                          <a:spcPts val="0"/>
                        </a:spcAft>
                      </a:pPr>
                      <a:r>
                        <a:rPr lang="el-GR" sz="1000">
                          <a:effectLst/>
                        </a:rPr>
                        <a:t>Φίνος φίλμ </a:t>
                      </a:r>
                      <a:endParaRPr lang="el-G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882" marR="7882" marT="7882" marB="7882" anchor="ctr"/>
                </a:tc>
              </a:tr>
              <a:tr h="257294">
                <a:tc>
                  <a:txBody>
                    <a:bodyPr/>
                    <a:lstStyle/>
                    <a:p>
                      <a:pPr algn="ctr">
                        <a:lnSpc>
                          <a:spcPct val="107000"/>
                        </a:lnSpc>
                        <a:spcAft>
                          <a:spcPts val="0"/>
                        </a:spcAft>
                      </a:pPr>
                      <a:r>
                        <a:rPr lang="el-GR" sz="1000">
                          <a:effectLst/>
                        </a:rPr>
                        <a:t>1963</a:t>
                      </a:r>
                      <a:endParaRPr lang="el-G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882" marR="7882" marT="7882" marB="7882" anchor="ctr"/>
                </a:tc>
                <a:tc>
                  <a:txBody>
                    <a:bodyPr/>
                    <a:lstStyle/>
                    <a:p>
                      <a:pPr algn="ctr">
                        <a:lnSpc>
                          <a:spcPct val="107000"/>
                        </a:lnSpc>
                        <a:spcAft>
                          <a:spcPts val="0"/>
                        </a:spcAft>
                      </a:pPr>
                      <a:r>
                        <a:rPr lang="el-GR" sz="1000">
                          <a:effectLst/>
                        </a:rPr>
                        <a:t>Ιλλιγος</a:t>
                      </a:r>
                      <a:endParaRPr lang="el-G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882" marR="7882" marT="7882" marB="7882" anchor="ctr"/>
                </a:tc>
                <a:tc>
                  <a:txBody>
                    <a:bodyPr/>
                    <a:lstStyle/>
                    <a:p>
                      <a:pPr algn="ctr">
                        <a:lnSpc>
                          <a:spcPct val="107000"/>
                        </a:lnSpc>
                        <a:spcAft>
                          <a:spcPts val="0"/>
                        </a:spcAft>
                      </a:pPr>
                      <a:r>
                        <a:rPr lang="el-GR" sz="1000">
                          <a:effectLst/>
                        </a:rPr>
                        <a:t>Λάσκαρη-Αλεξανδράκης</a:t>
                      </a:r>
                      <a:endParaRPr lang="el-G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882" marR="7882" marT="7882" marB="7882" anchor="ctr"/>
                </a:tc>
                <a:tc>
                  <a:txBody>
                    <a:bodyPr/>
                    <a:lstStyle/>
                    <a:p>
                      <a:pPr algn="ctr">
                        <a:lnSpc>
                          <a:spcPct val="107000"/>
                        </a:lnSpc>
                        <a:spcAft>
                          <a:spcPts val="0"/>
                        </a:spcAft>
                      </a:pPr>
                      <a:r>
                        <a:rPr lang="el-GR" sz="1000">
                          <a:effectLst/>
                        </a:rPr>
                        <a:t>Φίνος φίλμ </a:t>
                      </a:r>
                      <a:endParaRPr lang="el-G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882" marR="7882" marT="7882" marB="7882" anchor="ctr"/>
                </a:tc>
              </a:tr>
              <a:tr h="257294">
                <a:tc>
                  <a:txBody>
                    <a:bodyPr/>
                    <a:lstStyle/>
                    <a:p>
                      <a:pPr algn="ctr">
                        <a:lnSpc>
                          <a:spcPct val="107000"/>
                        </a:lnSpc>
                        <a:spcAft>
                          <a:spcPts val="0"/>
                        </a:spcAft>
                      </a:pPr>
                      <a:r>
                        <a:rPr lang="el-GR" sz="1000">
                          <a:effectLst/>
                        </a:rPr>
                        <a:t>1963</a:t>
                      </a:r>
                      <a:endParaRPr lang="el-G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882" marR="7882" marT="7882" marB="7882" anchor="ctr"/>
                </a:tc>
                <a:tc>
                  <a:txBody>
                    <a:bodyPr/>
                    <a:lstStyle/>
                    <a:p>
                      <a:pPr algn="ctr">
                        <a:lnSpc>
                          <a:spcPct val="107000"/>
                        </a:lnSpc>
                        <a:spcAft>
                          <a:spcPts val="0"/>
                        </a:spcAft>
                      </a:pPr>
                      <a:r>
                        <a:rPr lang="el-GR" sz="1000">
                          <a:effectLst/>
                        </a:rPr>
                        <a:t>Κάτι να καίει </a:t>
                      </a:r>
                      <a:endParaRPr lang="el-G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882" marR="7882" marT="7882" marB="7882" anchor="ctr"/>
                </a:tc>
                <a:tc>
                  <a:txBody>
                    <a:bodyPr/>
                    <a:lstStyle/>
                    <a:p>
                      <a:pPr algn="ctr">
                        <a:lnSpc>
                          <a:spcPct val="107000"/>
                        </a:lnSpc>
                        <a:spcAft>
                          <a:spcPts val="0"/>
                        </a:spcAft>
                      </a:pPr>
                      <a:r>
                        <a:rPr lang="el-GR" sz="1000">
                          <a:effectLst/>
                        </a:rPr>
                        <a:t>Ηλιόπουλος-Βλαχοπούλου</a:t>
                      </a:r>
                      <a:endParaRPr lang="el-G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882" marR="7882" marT="7882" marB="7882" anchor="ctr"/>
                </a:tc>
                <a:tc>
                  <a:txBody>
                    <a:bodyPr/>
                    <a:lstStyle/>
                    <a:p>
                      <a:pPr algn="ctr">
                        <a:lnSpc>
                          <a:spcPct val="107000"/>
                        </a:lnSpc>
                        <a:spcAft>
                          <a:spcPts val="0"/>
                        </a:spcAft>
                      </a:pPr>
                      <a:r>
                        <a:rPr lang="el-GR" sz="1000">
                          <a:effectLst/>
                        </a:rPr>
                        <a:t>Φίνος φίλμ </a:t>
                      </a:r>
                      <a:endParaRPr lang="el-G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882" marR="7882" marT="7882" marB="7882" anchor="ctr"/>
                </a:tc>
              </a:tr>
              <a:tr h="257294">
                <a:tc>
                  <a:txBody>
                    <a:bodyPr/>
                    <a:lstStyle/>
                    <a:p>
                      <a:pPr algn="ctr">
                        <a:lnSpc>
                          <a:spcPct val="107000"/>
                        </a:lnSpc>
                        <a:spcAft>
                          <a:spcPts val="0"/>
                        </a:spcAft>
                      </a:pPr>
                      <a:r>
                        <a:rPr lang="el-GR" sz="1000">
                          <a:effectLst/>
                        </a:rPr>
                        <a:t>1963</a:t>
                      </a:r>
                      <a:endParaRPr lang="el-G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882" marR="7882" marT="7882" marB="7882" anchor="ctr"/>
                </a:tc>
                <a:tc>
                  <a:txBody>
                    <a:bodyPr/>
                    <a:lstStyle/>
                    <a:p>
                      <a:pPr algn="ctr">
                        <a:lnSpc>
                          <a:spcPct val="107000"/>
                        </a:lnSpc>
                        <a:spcAft>
                          <a:spcPts val="0"/>
                        </a:spcAft>
                      </a:pPr>
                      <a:r>
                        <a:rPr lang="el-GR" sz="1000">
                          <a:effectLst/>
                        </a:rPr>
                        <a:t>Ενα κορίτσι για δύο </a:t>
                      </a:r>
                      <a:endParaRPr lang="el-G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882" marR="7882" marT="7882" marB="7882" anchor="ctr"/>
                </a:tc>
                <a:tc>
                  <a:txBody>
                    <a:bodyPr/>
                    <a:lstStyle/>
                    <a:p>
                      <a:pPr algn="ctr">
                        <a:lnSpc>
                          <a:spcPct val="107000"/>
                        </a:lnSpc>
                        <a:spcAft>
                          <a:spcPts val="0"/>
                        </a:spcAft>
                      </a:pPr>
                      <a:r>
                        <a:rPr lang="el-GR" sz="1000">
                          <a:effectLst/>
                        </a:rPr>
                        <a:t>Αλεξανδράκης-Λάσκαρη</a:t>
                      </a:r>
                      <a:endParaRPr lang="el-G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882" marR="7882" marT="7882" marB="7882" anchor="ctr"/>
                </a:tc>
                <a:tc>
                  <a:txBody>
                    <a:bodyPr/>
                    <a:lstStyle/>
                    <a:p>
                      <a:pPr algn="ctr">
                        <a:lnSpc>
                          <a:spcPct val="107000"/>
                        </a:lnSpc>
                        <a:spcAft>
                          <a:spcPts val="0"/>
                        </a:spcAft>
                      </a:pPr>
                      <a:r>
                        <a:rPr lang="el-GR" sz="1000">
                          <a:effectLst/>
                        </a:rPr>
                        <a:t>Φίνος φίλμ </a:t>
                      </a:r>
                      <a:endParaRPr lang="el-G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882" marR="7882" marT="7882" marB="7882" anchor="ctr"/>
                </a:tc>
              </a:tr>
              <a:tr h="257294">
                <a:tc>
                  <a:txBody>
                    <a:bodyPr/>
                    <a:lstStyle/>
                    <a:p>
                      <a:pPr algn="ctr">
                        <a:lnSpc>
                          <a:spcPct val="107000"/>
                        </a:lnSpc>
                        <a:spcAft>
                          <a:spcPts val="0"/>
                        </a:spcAft>
                      </a:pPr>
                      <a:r>
                        <a:rPr lang="el-GR" sz="1000">
                          <a:effectLst/>
                        </a:rPr>
                        <a:t>1963</a:t>
                      </a:r>
                      <a:endParaRPr lang="el-G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882" marR="7882" marT="7882" marB="7882" anchor="ctr"/>
                </a:tc>
                <a:tc>
                  <a:txBody>
                    <a:bodyPr/>
                    <a:lstStyle/>
                    <a:p>
                      <a:pPr algn="ctr">
                        <a:lnSpc>
                          <a:spcPct val="107000"/>
                        </a:lnSpc>
                        <a:spcAft>
                          <a:spcPts val="0"/>
                        </a:spcAft>
                      </a:pPr>
                      <a:r>
                        <a:rPr lang="el-GR" sz="1000">
                          <a:effectLst/>
                        </a:rPr>
                        <a:t>Εγωισμός</a:t>
                      </a:r>
                      <a:endParaRPr lang="el-G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882" marR="7882" marT="7882" marB="7882" anchor="ctr"/>
                </a:tc>
                <a:tc>
                  <a:txBody>
                    <a:bodyPr/>
                    <a:lstStyle/>
                    <a:p>
                      <a:pPr algn="ctr">
                        <a:lnSpc>
                          <a:spcPct val="107000"/>
                        </a:lnSpc>
                        <a:spcAft>
                          <a:spcPts val="0"/>
                        </a:spcAft>
                      </a:pPr>
                      <a:r>
                        <a:rPr lang="el-GR" sz="1000">
                          <a:effectLst/>
                        </a:rPr>
                        <a:t>Λάσκαρη-Φωκάς</a:t>
                      </a:r>
                      <a:endParaRPr lang="el-G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882" marR="7882" marT="7882" marB="7882" anchor="ctr"/>
                </a:tc>
                <a:tc>
                  <a:txBody>
                    <a:bodyPr/>
                    <a:lstStyle/>
                    <a:p>
                      <a:pPr algn="ctr">
                        <a:lnSpc>
                          <a:spcPct val="107000"/>
                        </a:lnSpc>
                        <a:spcAft>
                          <a:spcPts val="0"/>
                        </a:spcAft>
                      </a:pPr>
                      <a:r>
                        <a:rPr lang="el-GR" sz="1000">
                          <a:effectLst/>
                        </a:rPr>
                        <a:t>Φίνος φίλμ </a:t>
                      </a:r>
                      <a:endParaRPr lang="el-G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882" marR="7882" marT="7882" marB="7882" anchor="ctr"/>
                </a:tc>
              </a:tr>
              <a:tr h="491768">
                <a:tc>
                  <a:txBody>
                    <a:bodyPr/>
                    <a:lstStyle/>
                    <a:p>
                      <a:pPr algn="ctr">
                        <a:lnSpc>
                          <a:spcPct val="107000"/>
                        </a:lnSpc>
                        <a:spcAft>
                          <a:spcPts val="0"/>
                        </a:spcAft>
                      </a:pPr>
                      <a:r>
                        <a:rPr lang="el-GR" sz="1000">
                          <a:effectLst/>
                        </a:rPr>
                        <a:t>1964</a:t>
                      </a:r>
                      <a:endParaRPr lang="el-G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882" marR="7882" marT="7882" marB="7882" anchor="ctr"/>
                </a:tc>
                <a:tc>
                  <a:txBody>
                    <a:bodyPr/>
                    <a:lstStyle/>
                    <a:p>
                      <a:pPr algn="ctr">
                        <a:lnSpc>
                          <a:spcPct val="107000"/>
                        </a:lnSpc>
                        <a:spcAft>
                          <a:spcPts val="0"/>
                        </a:spcAft>
                      </a:pPr>
                      <a:r>
                        <a:rPr lang="el-GR" sz="1000">
                          <a:effectLst/>
                        </a:rPr>
                        <a:t>Οι κληρονόμοι </a:t>
                      </a:r>
                      <a:endParaRPr lang="el-G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882" marR="7882" marT="7882" marB="7882" anchor="ctr"/>
                </a:tc>
                <a:tc>
                  <a:txBody>
                    <a:bodyPr/>
                    <a:lstStyle/>
                    <a:p>
                      <a:pPr algn="ctr">
                        <a:lnSpc>
                          <a:spcPct val="107000"/>
                        </a:lnSpc>
                        <a:spcAft>
                          <a:spcPts val="0"/>
                        </a:spcAft>
                      </a:pPr>
                      <a:r>
                        <a:rPr lang="el-GR" sz="1000">
                          <a:effectLst/>
                        </a:rPr>
                        <a:t>Ηλιόπουλος-Χατζηχρήστος</a:t>
                      </a:r>
                      <a:endParaRPr lang="el-G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882" marR="7882" marT="7882" marB="7882" anchor="ctr"/>
                </a:tc>
                <a:tc>
                  <a:txBody>
                    <a:bodyPr/>
                    <a:lstStyle/>
                    <a:p>
                      <a:pPr algn="ctr">
                        <a:lnSpc>
                          <a:spcPct val="107000"/>
                        </a:lnSpc>
                        <a:spcAft>
                          <a:spcPts val="0"/>
                        </a:spcAft>
                      </a:pPr>
                      <a:r>
                        <a:rPr lang="el-GR" sz="1000">
                          <a:effectLst/>
                        </a:rPr>
                        <a:t>Φίνος φίλμ </a:t>
                      </a:r>
                      <a:endParaRPr lang="el-G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882" marR="7882" marT="7882" marB="7882" anchor="ctr"/>
                </a:tc>
              </a:tr>
              <a:tr h="257294">
                <a:tc>
                  <a:txBody>
                    <a:bodyPr/>
                    <a:lstStyle/>
                    <a:p>
                      <a:pPr algn="ctr">
                        <a:lnSpc>
                          <a:spcPct val="107000"/>
                        </a:lnSpc>
                        <a:spcAft>
                          <a:spcPts val="0"/>
                        </a:spcAft>
                      </a:pPr>
                      <a:r>
                        <a:rPr lang="el-GR" sz="1000">
                          <a:effectLst/>
                        </a:rPr>
                        <a:t>1964</a:t>
                      </a:r>
                      <a:endParaRPr lang="el-G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882" marR="7882" marT="7882" marB="7882" anchor="ctr"/>
                </a:tc>
                <a:tc>
                  <a:txBody>
                    <a:bodyPr/>
                    <a:lstStyle/>
                    <a:p>
                      <a:pPr algn="ctr">
                        <a:lnSpc>
                          <a:spcPct val="107000"/>
                        </a:lnSpc>
                        <a:spcAft>
                          <a:spcPts val="0"/>
                        </a:spcAft>
                      </a:pPr>
                      <a:r>
                        <a:rPr lang="el-GR" sz="1000">
                          <a:effectLst/>
                        </a:rPr>
                        <a:t>Κορίτσια για φίλημα </a:t>
                      </a:r>
                      <a:endParaRPr lang="el-G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882" marR="7882" marT="7882" marB="7882" anchor="ctr"/>
                </a:tc>
                <a:tc>
                  <a:txBody>
                    <a:bodyPr/>
                    <a:lstStyle/>
                    <a:p>
                      <a:pPr algn="ctr">
                        <a:lnSpc>
                          <a:spcPct val="107000"/>
                        </a:lnSpc>
                        <a:spcAft>
                          <a:spcPts val="0"/>
                        </a:spcAft>
                      </a:pPr>
                      <a:r>
                        <a:rPr lang="el-GR" sz="1000">
                          <a:effectLst/>
                        </a:rPr>
                        <a:t>Λάσκαρη-Βλαχοπούλου</a:t>
                      </a:r>
                      <a:endParaRPr lang="el-G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882" marR="7882" marT="7882" marB="7882" anchor="ctr"/>
                </a:tc>
                <a:tc>
                  <a:txBody>
                    <a:bodyPr/>
                    <a:lstStyle/>
                    <a:p>
                      <a:pPr algn="ctr">
                        <a:lnSpc>
                          <a:spcPct val="107000"/>
                        </a:lnSpc>
                        <a:spcAft>
                          <a:spcPts val="0"/>
                        </a:spcAft>
                      </a:pPr>
                      <a:r>
                        <a:rPr lang="el-GR" sz="1000">
                          <a:effectLst/>
                        </a:rPr>
                        <a:t>Φίνος φίλμ </a:t>
                      </a:r>
                      <a:endParaRPr lang="el-G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882" marR="7882" marT="7882" marB="7882" anchor="ctr"/>
                </a:tc>
              </a:tr>
              <a:tr h="257294">
                <a:tc>
                  <a:txBody>
                    <a:bodyPr/>
                    <a:lstStyle/>
                    <a:p>
                      <a:pPr algn="ctr">
                        <a:lnSpc>
                          <a:spcPct val="107000"/>
                        </a:lnSpc>
                        <a:spcAft>
                          <a:spcPts val="0"/>
                        </a:spcAft>
                      </a:pPr>
                      <a:r>
                        <a:rPr lang="el-GR" sz="1000">
                          <a:effectLst/>
                        </a:rPr>
                        <a:t>1964</a:t>
                      </a:r>
                      <a:endParaRPr lang="el-G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882" marR="7882" marT="7882" marB="7882" anchor="ctr"/>
                </a:tc>
                <a:tc>
                  <a:txBody>
                    <a:bodyPr/>
                    <a:lstStyle/>
                    <a:p>
                      <a:pPr algn="ctr">
                        <a:lnSpc>
                          <a:spcPct val="107000"/>
                        </a:lnSpc>
                        <a:spcAft>
                          <a:spcPts val="0"/>
                        </a:spcAft>
                      </a:pPr>
                      <a:r>
                        <a:rPr lang="el-GR" sz="1000">
                          <a:effectLst/>
                        </a:rPr>
                        <a:t>Ενας μεγάλος έρωτας </a:t>
                      </a:r>
                      <a:endParaRPr lang="el-G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882" marR="7882" marT="7882" marB="7882" anchor="ctr"/>
                </a:tc>
                <a:tc>
                  <a:txBody>
                    <a:bodyPr/>
                    <a:lstStyle/>
                    <a:p>
                      <a:pPr algn="ctr">
                        <a:lnSpc>
                          <a:spcPct val="107000"/>
                        </a:lnSpc>
                        <a:spcAft>
                          <a:spcPts val="0"/>
                        </a:spcAft>
                      </a:pPr>
                      <a:r>
                        <a:rPr lang="el-GR" sz="1000">
                          <a:effectLst/>
                        </a:rPr>
                        <a:t>Καρέζη-Κούρκουλος</a:t>
                      </a:r>
                      <a:endParaRPr lang="el-G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882" marR="7882" marT="7882" marB="7882" anchor="ctr"/>
                </a:tc>
                <a:tc>
                  <a:txBody>
                    <a:bodyPr/>
                    <a:lstStyle/>
                    <a:p>
                      <a:pPr algn="ctr">
                        <a:lnSpc>
                          <a:spcPct val="107000"/>
                        </a:lnSpc>
                        <a:spcAft>
                          <a:spcPts val="0"/>
                        </a:spcAft>
                      </a:pPr>
                      <a:r>
                        <a:rPr lang="el-GR" sz="1000">
                          <a:effectLst/>
                        </a:rPr>
                        <a:t>Φίνος φίλμ </a:t>
                      </a:r>
                      <a:endParaRPr lang="el-G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882" marR="7882" marT="7882" marB="7882" anchor="ctr"/>
                </a:tc>
              </a:tr>
              <a:tr h="491768">
                <a:tc>
                  <a:txBody>
                    <a:bodyPr/>
                    <a:lstStyle/>
                    <a:p>
                      <a:pPr algn="ctr">
                        <a:lnSpc>
                          <a:spcPct val="107000"/>
                        </a:lnSpc>
                        <a:spcAft>
                          <a:spcPts val="0"/>
                        </a:spcAft>
                      </a:pPr>
                      <a:r>
                        <a:rPr lang="el-GR" sz="1000">
                          <a:effectLst/>
                        </a:rPr>
                        <a:t>1964</a:t>
                      </a:r>
                      <a:endParaRPr lang="el-G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882" marR="7882" marT="7882" marB="7882" anchor="ctr"/>
                </a:tc>
                <a:tc>
                  <a:txBody>
                    <a:bodyPr/>
                    <a:lstStyle/>
                    <a:p>
                      <a:pPr algn="ctr">
                        <a:lnSpc>
                          <a:spcPct val="107000"/>
                        </a:lnSpc>
                        <a:spcAft>
                          <a:spcPts val="0"/>
                        </a:spcAft>
                      </a:pPr>
                      <a:r>
                        <a:rPr lang="el-GR" sz="1000">
                          <a:effectLst/>
                        </a:rPr>
                        <a:t>Εξω φτώχεια και καλή καρδιά </a:t>
                      </a:r>
                      <a:endParaRPr lang="el-G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882" marR="7882" marT="7882" marB="7882" anchor="ctr"/>
                </a:tc>
                <a:tc>
                  <a:txBody>
                    <a:bodyPr/>
                    <a:lstStyle/>
                    <a:p>
                      <a:pPr algn="ctr">
                        <a:lnSpc>
                          <a:spcPct val="107000"/>
                        </a:lnSpc>
                        <a:spcAft>
                          <a:spcPts val="0"/>
                        </a:spcAft>
                      </a:pPr>
                      <a:r>
                        <a:rPr lang="el-GR" sz="1000">
                          <a:effectLst/>
                        </a:rPr>
                        <a:t>Βέγγος-Οικονομίδης</a:t>
                      </a:r>
                      <a:endParaRPr lang="el-G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882" marR="7882" marT="7882" marB="7882" anchor="ctr"/>
                </a:tc>
                <a:tc>
                  <a:txBody>
                    <a:bodyPr/>
                    <a:lstStyle/>
                    <a:p>
                      <a:pPr algn="ctr">
                        <a:lnSpc>
                          <a:spcPct val="107000"/>
                        </a:lnSpc>
                        <a:spcAft>
                          <a:spcPts val="0"/>
                        </a:spcAft>
                      </a:pPr>
                      <a:r>
                        <a:rPr lang="el-GR" sz="1000">
                          <a:effectLst/>
                        </a:rPr>
                        <a:t>Θαν. Βέγγος </a:t>
                      </a:r>
                      <a:endParaRPr lang="el-G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882" marR="7882" marT="7882" marB="7882" anchor="ctr"/>
                </a:tc>
              </a:tr>
              <a:tr h="257294">
                <a:tc>
                  <a:txBody>
                    <a:bodyPr/>
                    <a:lstStyle/>
                    <a:p>
                      <a:pPr algn="ctr">
                        <a:lnSpc>
                          <a:spcPct val="107000"/>
                        </a:lnSpc>
                        <a:spcAft>
                          <a:spcPts val="0"/>
                        </a:spcAft>
                      </a:pPr>
                      <a:r>
                        <a:rPr lang="el-GR" sz="1000">
                          <a:effectLst/>
                        </a:rPr>
                        <a:t> 1964</a:t>
                      </a:r>
                      <a:endParaRPr lang="el-G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882" marR="7882" marT="7882" marB="7882" anchor="ctr"/>
                </a:tc>
                <a:tc>
                  <a:txBody>
                    <a:bodyPr/>
                    <a:lstStyle/>
                    <a:p>
                      <a:pPr algn="ctr">
                        <a:lnSpc>
                          <a:spcPct val="107000"/>
                        </a:lnSpc>
                        <a:spcAft>
                          <a:spcPts val="0"/>
                        </a:spcAft>
                      </a:pPr>
                      <a:r>
                        <a:rPr lang="el-GR" sz="1000">
                          <a:effectLst/>
                        </a:rPr>
                        <a:t>Δεσποινίς διευθυντής </a:t>
                      </a:r>
                      <a:endParaRPr lang="el-G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882" marR="7882" marT="7882" marB="7882" anchor="ctr"/>
                </a:tc>
                <a:tc>
                  <a:txBody>
                    <a:bodyPr/>
                    <a:lstStyle/>
                    <a:p>
                      <a:pPr algn="ctr">
                        <a:lnSpc>
                          <a:spcPct val="107000"/>
                        </a:lnSpc>
                        <a:spcAft>
                          <a:spcPts val="0"/>
                        </a:spcAft>
                      </a:pPr>
                      <a:r>
                        <a:rPr lang="el-GR" sz="1000">
                          <a:effectLst/>
                        </a:rPr>
                        <a:t>Καρέζη-Αλεξανδράκης</a:t>
                      </a:r>
                      <a:endParaRPr lang="el-G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882" marR="7882" marT="7882" marB="7882" anchor="ctr"/>
                </a:tc>
                <a:tc>
                  <a:txBody>
                    <a:bodyPr/>
                    <a:lstStyle/>
                    <a:p>
                      <a:pPr algn="ctr">
                        <a:lnSpc>
                          <a:spcPct val="107000"/>
                        </a:lnSpc>
                        <a:spcAft>
                          <a:spcPts val="0"/>
                        </a:spcAft>
                      </a:pPr>
                      <a:r>
                        <a:rPr lang="el-GR" sz="1000">
                          <a:effectLst/>
                        </a:rPr>
                        <a:t>Φίνος φίλμ</a:t>
                      </a:r>
                      <a:endParaRPr lang="el-G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882" marR="7882" marT="7882" marB="7882" anchor="ctr"/>
                </a:tc>
              </a:tr>
              <a:tr h="257294">
                <a:tc>
                  <a:txBody>
                    <a:bodyPr/>
                    <a:lstStyle/>
                    <a:p>
                      <a:pPr algn="ctr">
                        <a:lnSpc>
                          <a:spcPct val="107000"/>
                        </a:lnSpc>
                        <a:spcAft>
                          <a:spcPts val="0"/>
                        </a:spcAft>
                      </a:pPr>
                      <a:r>
                        <a:rPr lang="el-GR" sz="1000">
                          <a:effectLst/>
                        </a:rPr>
                        <a:t>1964</a:t>
                      </a:r>
                      <a:endParaRPr lang="el-G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882" marR="7882" marT="7882" marB="7882" anchor="ctr"/>
                </a:tc>
                <a:tc>
                  <a:txBody>
                    <a:bodyPr/>
                    <a:lstStyle/>
                    <a:p>
                      <a:pPr algn="ctr">
                        <a:lnSpc>
                          <a:spcPct val="107000"/>
                        </a:lnSpc>
                        <a:spcAft>
                          <a:spcPts val="0"/>
                        </a:spcAft>
                      </a:pPr>
                      <a:r>
                        <a:rPr lang="el-GR" sz="1000">
                          <a:effectLst/>
                        </a:rPr>
                        <a:t>Ανήφορος</a:t>
                      </a:r>
                      <a:endParaRPr lang="el-G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882" marR="7882" marT="7882" marB="7882" anchor="ctr"/>
                </a:tc>
                <a:tc>
                  <a:txBody>
                    <a:bodyPr/>
                    <a:lstStyle/>
                    <a:p>
                      <a:pPr algn="ctr">
                        <a:lnSpc>
                          <a:spcPct val="107000"/>
                        </a:lnSpc>
                        <a:spcAft>
                          <a:spcPts val="0"/>
                        </a:spcAft>
                      </a:pPr>
                      <a:r>
                        <a:rPr lang="el-GR" sz="1000">
                          <a:effectLst/>
                        </a:rPr>
                        <a:t>Καλογεροπούλου-Φέρτης</a:t>
                      </a:r>
                      <a:endParaRPr lang="el-G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882" marR="7882" marT="7882" marB="7882" anchor="ctr"/>
                </a:tc>
                <a:tc>
                  <a:txBody>
                    <a:bodyPr/>
                    <a:lstStyle/>
                    <a:p>
                      <a:pPr algn="ctr">
                        <a:lnSpc>
                          <a:spcPct val="107000"/>
                        </a:lnSpc>
                        <a:spcAft>
                          <a:spcPts val="0"/>
                        </a:spcAft>
                      </a:pPr>
                      <a:r>
                        <a:rPr lang="el-GR" sz="1000">
                          <a:effectLst/>
                        </a:rPr>
                        <a:t>Πυλαρινός</a:t>
                      </a:r>
                      <a:endParaRPr lang="el-G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882" marR="7882" marT="7882" marB="7882" anchor="ctr"/>
                </a:tc>
              </a:tr>
              <a:tr h="491768">
                <a:tc>
                  <a:txBody>
                    <a:bodyPr/>
                    <a:lstStyle/>
                    <a:p>
                      <a:pPr algn="ctr">
                        <a:lnSpc>
                          <a:spcPct val="107000"/>
                        </a:lnSpc>
                        <a:spcAft>
                          <a:spcPts val="0"/>
                        </a:spcAft>
                      </a:pPr>
                      <a:r>
                        <a:rPr lang="el-GR" sz="1000">
                          <a:effectLst/>
                        </a:rPr>
                        <a:t>1964</a:t>
                      </a:r>
                      <a:endParaRPr lang="el-G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882" marR="7882" marT="7882" marB="7882" anchor="ctr"/>
                </a:tc>
                <a:tc>
                  <a:txBody>
                    <a:bodyPr/>
                    <a:lstStyle/>
                    <a:p>
                      <a:pPr algn="ctr">
                        <a:lnSpc>
                          <a:spcPct val="107000"/>
                        </a:lnSpc>
                        <a:spcAft>
                          <a:spcPts val="0"/>
                        </a:spcAft>
                      </a:pPr>
                      <a:r>
                        <a:rPr lang="el-GR" sz="1000">
                          <a:effectLst/>
                        </a:rPr>
                        <a:t>Η χαρτοπαίχτρα </a:t>
                      </a:r>
                      <a:endParaRPr lang="el-G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882" marR="7882" marT="7882" marB="7882" anchor="ctr"/>
                </a:tc>
                <a:tc>
                  <a:txBody>
                    <a:bodyPr/>
                    <a:lstStyle/>
                    <a:p>
                      <a:pPr algn="ctr">
                        <a:lnSpc>
                          <a:spcPct val="107000"/>
                        </a:lnSpc>
                        <a:spcAft>
                          <a:spcPts val="0"/>
                        </a:spcAft>
                      </a:pPr>
                      <a:r>
                        <a:rPr lang="el-GR" sz="1000">
                          <a:effectLst/>
                        </a:rPr>
                        <a:t>Βλαχοπούλου-Κωνσταντάρας</a:t>
                      </a:r>
                      <a:endParaRPr lang="el-G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882" marR="7882" marT="7882" marB="7882" anchor="ctr"/>
                </a:tc>
                <a:tc>
                  <a:txBody>
                    <a:bodyPr/>
                    <a:lstStyle/>
                    <a:p>
                      <a:pPr algn="ctr">
                        <a:lnSpc>
                          <a:spcPct val="107000"/>
                        </a:lnSpc>
                        <a:spcAft>
                          <a:spcPts val="0"/>
                        </a:spcAft>
                      </a:pPr>
                      <a:r>
                        <a:rPr lang="el-GR" sz="1000">
                          <a:effectLst/>
                        </a:rPr>
                        <a:t>Φίνος φίλμ </a:t>
                      </a:r>
                      <a:endParaRPr lang="el-G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882" marR="7882" marT="7882" marB="7882" anchor="ctr"/>
                </a:tc>
              </a:tr>
              <a:tr h="491768">
                <a:tc>
                  <a:txBody>
                    <a:bodyPr/>
                    <a:lstStyle/>
                    <a:p>
                      <a:pPr algn="ctr">
                        <a:lnSpc>
                          <a:spcPct val="107000"/>
                        </a:lnSpc>
                        <a:spcAft>
                          <a:spcPts val="0"/>
                        </a:spcAft>
                      </a:pPr>
                      <a:r>
                        <a:rPr lang="el-GR" sz="1000">
                          <a:effectLst/>
                        </a:rPr>
                        <a:t>1965</a:t>
                      </a:r>
                      <a:endParaRPr lang="el-G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882" marR="7882" marT="7882" marB="7882" anchor="ctr"/>
                </a:tc>
                <a:tc>
                  <a:txBody>
                    <a:bodyPr/>
                    <a:lstStyle/>
                    <a:p>
                      <a:pPr algn="ctr">
                        <a:lnSpc>
                          <a:spcPct val="107000"/>
                        </a:lnSpc>
                        <a:spcAft>
                          <a:spcPts val="0"/>
                        </a:spcAft>
                      </a:pPr>
                      <a:r>
                        <a:rPr lang="el-GR" sz="1000">
                          <a:effectLst/>
                        </a:rPr>
                        <a:t>Το xώμα βάφτηκε κόκκινο </a:t>
                      </a:r>
                      <a:endParaRPr lang="el-G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882" marR="7882" marT="7882" marB="7882" anchor="ctr"/>
                </a:tc>
                <a:tc>
                  <a:txBody>
                    <a:bodyPr/>
                    <a:lstStyle/>
                    <a:p>
                      <a:pPr algn="ctr">
                        <a:lnSpc>
                          <a:spcPct val="107000"/>
                        </a:lnSpc>
                        <a:spcAft>
                          <a:spcPts val="0"/>
                        </a:spcAft>
                      </a:pPr>
                      <a:r>
                        <a:rPr lang="el-GR" sz="1000">
                          <a:effectLst/>
                        </a:rPr>
                        <a:t>Κούρκουλος-Χρονοπούλου</a:t>
                      </a:r>
                      <a:endParaRPr lang="el-G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882" marR="7882" marT="7882" marB="7882" anchor="ctr"/>
                </a:tc>
                <a:tc>
                  <a:txBody>
                    <a:bodyPr/>
                    <a:lstStyle/>
                    <a:p>
                      <a:pPr algn="ctr">
                        <a:lnSpc>
                          <a:spcPct val="107000"/>
                        </a:lnSpc>
                        <a:spcAft>
                          <a:spcPts val="0"/>
                        </a:spcAft>
                      </a:pPr>
                      <a:r>
                        <a:rPr lang="el-GR" sz="1000">
                          <a:effectLst/>
                        </a:rPr>
                        <a:t>Φίνος φίλμ</a:t>
                      </a:r>
                      <a:endParaRPr lang="el-G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882" marR="7882" marT="7882" marB="7882" anchor="ctr"/>
                </a:tc>
              </a:tr>
              <a:tr h="491768">
                <a:tc>
                  <a:txBody>
                    <a:bodyPr/>
                    <a:lstStyle/>
                    <a:p>
                      <a:pPr algn="ctr">
                        <a:lnSpc>
                          <a:spcPct val="107000"/>
                        </a:lnSpc>
                        <a:spcAft>
                          <a:spcPts val="0"/>
                        </a:spcAft>
                      </a:pPr>
                      <a:r>
                        <a:rPr lang="el-GR" sz="1000">
                          <a:effectLst/>
                        </a:rPr>
                        <a:t>1965 </a:t>
                      </a:r>
                      <a:endParaRPr lang="el-G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882" marR="7882" marT="7882" marB="7882" anchor="ctr"/>
                </a:tc>
                <a:tc>
                  <a:txBody>
                    <a:bodyPr/>
                    <a:lstStyle/>
                    <a:p>
                      <a:pPr algn="ctr">
                        <a:lnSpc>
                          <a:spcPct val="107000"/>
                        </a:lnSpc>
                        <a:spcAft>
                          <a:spcPts val="0"/>
                        </a:spcAft>
                      </a:pPr>
                      <a:r>
                        <a:rPr lang="el-GR" sz="1000">
                          <a:effectLst/>
                        </a:rPr>
                        <a:t>Υπάρχει και φιλότιμο </a:t>
                      </a:r>
                      <a:endParaRPr lang="el-G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882" marR="7882" marT="7882" marB="7882" anchor="ctr"/>
                </a:tc>
                <a:tc>
                  <a:txBody>
                    <a:bodyPr/>
                    <a:lstStyle/>
                    <a:p>
                      <a:pPr algn="ctr">
                        <a:lnSpc>
                          <a:spcPct val="107000"/>
                        </a:lnSpc>
                        <a:spcAft>
                          <a:spcPts val="0"/>
                        </a:spcAft>
                      </a:pPr>
                      <a:r>
                        <a:rPr lang="el-GR" sz="1000">
                          <a:effectLst/>
                        </a:rPr>
                        <a:t>Κωνσταντάρας-Παπαγιανόπουλ</a:t>
                      </a:r>
                      <a:endParaRPr lang="el-G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882" marR="7882" marT="7882" marB="7882" anchor="ctr"/>
                </a:tc>
                <a:tc>
                  <a:txBody>
                    <a:bodyPr/>
                    <a:lstStyle/>
                    <a:p>
                      <a:pPr algn="ctr">
                        <a:lnSpc>
                          <a:spcPct val="107000"/>
                        </a:lnSpc>
                        <a:spcAft>
                          <a:spcPts val="0"/>
                        </a:spcAft>
                      </a:pPr>
                      <a:r>
                        <a:rPr lang="el-GR" sz="1000">
                          <a:effectLst/>
                        </a:rPr>
                        <a:t>Φίνος φίλμ </a:t>
                      </a:r>
                      <a:endParaRPr lang="el-G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882" marR="7882" marT="7882" marB="7882" anchor="ctr"/>
                </a:tc>
              </a:tr>
              <a:tr h="257294">
                <a:tc>
                  <a:txBody>
                    <a:bodyPr/>
                    <a:lstStyle/>
                    <a:p>
                      <a:pPr algn="ctr">
                        <a:lnSpc>
                          <a:spcPct val="107000"/>
                        </a:lnSpc>
                        <a:spcAft>
                          <a:spcPts val="0"/>
                        </a:spcAft>
                      </a:pPr>
                      <a:r>
                        <a:rPr lang="el-GR" sz="1000">
                          <a:effectLst/>
                        </a:rPr>
                        <a:t>1965</a:t>
                      </a:r>
                      <a:endParaRPr lang="el-G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882" marR="7882" marT="7882" marB="7882" anchor="ctr"/>
                </a:tc>
                <a:tc>
                  <a:txBody>
                    <a:bodyPr/>
                    <a:lstStyle/>
                    <a:p>
                      <a:pPr algn="ctr">
                        <a:lnSpc>
                          <a:spcPct val="107000"/>
                        </a:lnSpc>
                        <a:spcAft>
                          <a:spcPts val="0"/>
                        </a:spcAft>
                      </a:pPr>
                      <a:r>
                        <a:rPr lang="el-GR" sz="1000">
                          <a:effectLst/>
                        </a:rPr>
                        <a:t>Τεντυμποί αγάπη μου </a:t>
                      </a:r>
                      <a:endParaRPr lang="el-G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882" marR="7882" marT="7882" marB="7882" anchor="ctr"/>
                </a:tc>
                <a:tc>
                  <a:txBody>
                    <a:bodyPr/>
                    <a:lstStyle/>
                    <a:p>
                      <a:pPr algn="ctr">
                        <a:lnSpc>
                          <a:spcPct val="107000"/>
                        </a:lnSpc>
                        <a:spcAft>
                          <a:spcPts val="0"/>
                        </a:spcAft>
                      </a:pPr>
                      <a:r>
                        <a:rPr lang="el-GR" sz="1000">
                          <a:effectLst/>
                        </a:rPr>
                        <a:t>Λάσκαρη-βουτσάς</a:t>
                      </a:r>
                      <a:endParaRPr lang="el-G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882" marR="7882" marT="7882" marB="7882" anchor="ctr"/>
                </a:tc>
                <a:tc>
                  <a:txBody>
                    <a:bodyPr/>
                    <a:lstStyle/>
                    <a:p>
                      <a:pPr algn="ctr">
                        <a:lnSpc>
                          <a:spcPct val="107000"/>
                        </a:lnSpc>
                        <a:spcAft>
                          <a:spcPts val="0"/>
                        </a:spcAft>
                      </a:pPr>
                      <a:r>
                        <a:rPr lang="el-GR" sz="1000">
                          <a:effectLst/>
                        </a:rPr>
                        <a:t>Φίνος φίλμ </a:t>
                      </a:r>
                      <a:endParaRPr lang="el-G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882" marR="7882" marT="7882" marB="7882" anchor="ctr"/>
                </a:tc>
              </a:tr>
              <a:tr h="257294">
                <a:tc>
                  <a:txBody>
                    <a:bodyPr/>
                    <a:lstStyle/>
                    <a:p>
                      <a:pPr algn="ctr">
                        <a:lnSpc>
                          <a:spcPct val="107000"/>
                        </a:lnSpc>
                        <a:spcAft>
                          <a:spcPts val="0"/>
                        </a:spcAft>
                      </a:pPr>
                      <a:r>
                        <a:rPr lang="el-GR" sz="1000">
                          <a:effectLst/>
                        </a:rPr>
                        <a:t>1965</a:t>
                      </a:r>
                      <a:endParaRPr lang="el-G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882" marR="7882" marT="7882" marB="7882" anchor="ctr"/>
                </a:tc>
                <a:tc>
                  <a:txBody>
                    <a:bodyPr/>
                    <a:lstStyle/>
                    <a:p>
                      <a:pPr algn="ctr">
                        <a:lnSpc>
                          <a:spcPct val="107000"/>
                        </a:lnSpc>
                        <a:spcAft>
                          <a:spcPts val="0"/>
                        </a:spcAft>
                      </a:pPr>
                      <a:r>
                        <a:rPr lang="el-GR" sz="1000">
                          <a:effectLst/>
                        </a:rPr>
                        <a:t>Ο νικητής </a:t>
                      </a:r>
                      <a:endParaRPr lang="el-G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882" marR="7882" marT="7882" marB="7882" anchor="ctr"/>
                </a:tc>
                <a:tc>
                  <a:txBody>
                    <a:bodyPr/>
                    <a:lstStyle/>
                    <a:p>
                      <a:pPr algn="ctr">
                        <a:lnSpc>
                          <a:spcPct val="107000"/>
                        </a:lnSpc>
                        <a:spcAft>
                          <a:spcPts val="0"/>
                        </a:spcAft>
                      </a:pPr>
                      <a:r>
                        <a:rPr lang="el-GR" sz="1000">
                          <a:effectLst/>
                        </a:rPr>
                        <a:t>Παπαμιχαήλ-Κουνελάκη</a:t>
                      </a:r>
                      <a:endParaRPr lang="el-G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882" marR="7882" marT="7882" marB="7882" anchor="ctr"/>
                </a:tc>
                <a:tc>
                  <a:txBody>
                    <a:bodyPr/>
                    <a:lstStyle/>
                    <a:p>
                      <a:pPr algn="ctr">
                        <a:lnSpc>
                          <a:spcPct val="107000"/>
                        </a:lnSpc>
                        <a:spcAft>
                          <a:spcPts val="0"/>
                        </a:spcAft>
                      </a:pPr>
                      <a:r>
                        <a:rPr lang="el-GR" sz="1000">
                          <a:effectLst/>
                        </a:rPr>
                        <a:t>Ανζερβός</a:t>
                      </a:r>
                      <a:endParaRPr lang="el-G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882" marR="7882" marT="7882" marB="7882" anchor="ctr"/>
                </a:tc>
              </a:tr>
              <a:tr h="257294">
                <a:tc>
                  <a:txBody>
                    <a:bodyPr/>
                    <a:lstStyle/>
                    <a:p>
                      <a:pPr algn="ctr">
                        <a:lnSpc>
                          <a:spcPct val="107000"/>
                        </a:lnSpc>
                        <a:spcAft>
                          <a:spcPts val="0"/>
                        </a:spcAft>
                      </a:pPr>
                      <a:r>
                        <a:rPr lang="el-GR" sz="1000">
                          <a:effectLst/>
                        </a:rPr>
                        <a:t>1965</a:t>
                      </a:r>
                      <a:endParaRPr lang="el-G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882" marR="7882" marT="7882" marB="7882" anchor="ctr"/>
                </a:tc>
                <a:tc>
                  <a:txBody>
                    <a:bodyPr/>
                    <a:lstStyle/>
                    <a:p>
                      <a:pPr algn="ctr">
                        <a:lnSpc>
                          <a:spcPct val="107000"/>
                        </a:lnSpc>
                        <a:spcAft>
                          <a:spcPts val="0"/>
                        </a:spcAft>
                      </a:pPr>
                      <a:r>
                        <a:rPr lang="el-GR" sz="1000">
                          <a:effectLst/>
                        </a:rPr>
                        <a:t>Μία τρελή οικογένεια </a:t>
                      </a:r>
                      <a:endParaRPr lang="el-G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882" marR="7882" marT="7882" marB="7882" anchor="ctr"/>
                </a:tc>
                <a:tc>
                  <a:txBody>
                    <a:bodyPr/>
                    <a:lstStyle/>
                    <a:p>
                      <a:pPr algn="ctr">
                        <a:lnSpc>
                          <a:spcPct val="107000"/>
                        </a:lnSpc>
                        <a:spcAft>
                          <a:spcPts val="0"/>
                        </a:spcAft>
                      </a:pPr>
                      <a:r>
                        <a:rPr lang="el-GR" sz="1000">
                          <a:effectLst/>
                        </a:rPr>
                        <a:t>Καρέζη-Αλεξανδράκης</a:t>
                      </a:r>
                      <a:endParaRPr lang="el-G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882" marR="7882" marT="7882" marB="7882" anchor="ctr"/>
                </a:tc>
                <a:tc>
                  <a:txBody>
                    <a:bodyPr/>
                    <a:lstStyle/>
                    <a:p>
                      <a:pPr algn="ctr">
                        <a:lnSpc>
                          <a:spcPct val="107000"/>
                        </a:lnSpc>
                        <a:spcAft>
                          <a:spcPts val="0"/>
                        </a:spcAft>
                      </a:pPr>
                      <a:r>
                        <a:rPr lang="el-GR" sz="1000">
                          <a:effectLst/>
                        </a:rPr>
                        <a:t>Φίνος φίλμ </a:t>
                      </a:r>
                      <a:endParaRPr lang="el-G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882" marR="7882" marT="7882" marB="7882" anchor="ctr"/>
                </a:tc>
              </a:tr>
              <a:tr h="257294">
                <a:tc>
                  <a:txBody>
                    <a:bodyPr/>
                    <a:lstStyle/>
                    <a:p>
                      <a:pPr algn="ctr">
                        <a:lnSpc>
                          <a:spcPct val="107000"/>
                        </a:lnSpc>
                        <a:spcAft>
                          <a:spcPts val="0"/>
                        </a:spcAft>
                      </a:pPr>
                      <a:r>
                        <a:rPr lang="el-GR" sz="1000">
                          <a:effectLst/>
                        </a:rPr>
                        <a:t>1965</a:t>
                      </a:r>
                      <a:endParaRPr lang="el-G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882" marR="7882" marT="7882" marB="7882" anchor="ctr"/>
                </a:tc>
                <a:tc>
                  <a:txBody>
                    <a:bodyPr/>
                    <a:lstStyle/>
                    <a:p>
                      <a:pPr algn="ctr">
                        <a:lnSpc>
                          <a:spcPct val="107000"/>
                        </a:lnSpc>
                        <a:spcAft>
                          <a:spcPts val="0"/>
                        </a:spcAft>
                      </a:pPr>
                      <a:r>
                        <a:rPr lang="el-GR" sz="1000">
                          <a:effectLst/>
                        </a:rPr>
                        <a:t>Ιστορία μιας ζωής </a:t>
                      </a:r>
                      <a:endParaRPr lang="el-G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882" marR="7882" marT="7882" marB="7882" anchor="ctr"/>
                </a:tc>
                <a:tc>
                  <a:txBody>
                    <a:bodyPr/>
                    <a:lstStyle/>
                    <a:p>
                      <a:pPr algn="ctr">
                        <a:lnSpc>
                          <a:spcPct val="107000"/>
                        </a:lnSpc>
                        <a:spcAft>
                          <a:spcPts val="0"/>
                        </a:spcAft>
                      </a:pPr>
                      <a:r>
                        <a:rPr lang="el-GR" sz="1000">
                          <a:effectLst/>
                        </a:rPr>
                        <a:t>Λάσκαρη-Κατράκης</a:t>
                      </a:r>
                      <a:endParaRPr lang="el-G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882" marR="7882" marT="7882" marB="7882" anchor="ctr"/>
                </a:tc>
                <a:tc>
                  <a:txBody>
                    <a:bodyPr/>
                    <a:lstStyle/>
                    <a:p>
                      <a:pPr algn="ctr">
                        <a:lnSpc>
                          <a:spcPct val="107000"/>
                        </a:lnSpc>
                        <a:spcAft>
                          <a:spcPts val="0"/>
                        </a:spcAft>
                      </a:pPr>
                      <a:r>
                        <a:rPr lang="el-GR" sz="1000">
                          <a:effectLst/>
                        </a:rPr>
                        <a:t>Φίνος φίλμ </a:t>
                      </a:r>
                      <a:endParaRPr lang="el-G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882" marR="7882" marT="7882" marB="7882" anchor="ctr"/>
                </a:tc>
              </a:tr>
              <a:tr h="257294">
                <a:tc>
                  <a:txBody>
                    <a:bodyPr/>
                    <a:lstStyle/>
                    <a:p>
                      <a:pPr algn="ctr">
                        <a:lnSpc>
                          <a:spcPct val="107000"/>
                        </a:lnSpc>
                        <a:spcAft>
                          <a:spcPts val="0"/>
                        </a:spcAft>
                      </a:pPr>
                      <a:r>
                        <a:rPr lang="el-GR" sz="1000">
                          <a:effectLst/>
                        </a:rPr>
                        <a:t>1966</a:t>
                      </a:r>
                      <a:endParaRPr lang="el-G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882" marR="7882" marT="7882" marB="7882" anchor="ctr"/>
                </a:tc>
                <a:tc>
                  <a:txBody>
                    <a:bodyPr/>
                    <a:lstStyle/>
                    <a:p>
                      <a:pPr algn="ctr">
                        <a:lnSpc>
                          <a:spcPct val="107000"/>
                        </a:lnSpc>
                        <a:spcAft>
                          <a:spcPts val="0"/>
                        </a:spcAft>
                      </a:pPr>
                      <a:r>
                        <a:rPr lang="el-GR" sz="1000">
                          <a:effectLst/>
                        </a:rPr>
                        <a:t>Δάκρυα για την Ηλέκτρα </a:t>
                      </a:r>
                      <a:endParaRPr lang="el-G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882" marR="7882" marT="7882" marB="7882" anchor="ctr"/>
                </a:tc>
                <a:tc>
                  <a:txBody>
                    <a:bodyPr/>
                    <a:lstStyle/>
                    <a:p>
                      <a:pPr algn="ctr">
                        <a:lnSpc>
                          <a:spcPct val="107000"/>
                        </a:lnSpc>
                        <a:spcAft>
                          <a:spcPts val="0"/>
                        </a:spcAft>
                      </a:pPr>
                      <a:r>
                        <a:rPr lang="el-GR" sz="1000">
                          <a:effectLst/>
                        </a:rPr>
                        <a:t>Λάσκαρη-Αλεξανδράκης</a:t>
                      </a:r>
                      <a:endParaRPr lang="el-G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882" marR="7882" marT="7882" marB="7882" anchor="ctr"/>
                </a:tc>
                <a:tc>
                  <a:txBody>
                    <a:bodyPr/>
                    <a:lstStyle/>
                    <a:p>
                      <a:pPr algn="ctr">
                        <a:lnSpc>
                          <a:spcPct val="107000"/>
                        </a:lnSpc>
                        <a:spcAft>
                          <a:spcPts val="0"/>
                        </a:spcAft>
                      </a:pPr>
                      <a:r>
                        <a:rPr lang="el-GR" sz="1000">
                          <a:effectLst/>
                        </a:rPr>
                        <a:t>Φίνος φίλμ </a:t>
                      </a:r>
                      <a:endParaRPr lang="el-G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882" marR="7882" marT="7882" marB="7882" anchor="ctr"/>
                </a:tc>
              </a:tr>
              <a:tr h="257294">
                <a:tc>
                  <a:txBody>
                    <a:bodyPr/>
                    <a:lstStyle/>
                    <a:p>
                      <a:pPr algn="ctr">
                        <a:lnSpc>
                          <a:spcPct val="107000"/>
                        </a:lnSpc>
                        <a:spcAft>
                          <a:spcPts val="0"/>
                        </a:spcAft>
                      </a:pPr>
                      <a:r>
                        <a:rPr lang="el-GR" sz="1000">
                          <a:effectLst/>
                        </a:rPr>
                        <a:t>1966</a:t>
                      </a:r>
                      <a:endParaRPr lang="el-G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882" marR="7882" marT="7882" marB="7882" anchor="ctr"/>
                </a:tc>
                <a:tc>
                  <a:txBody>
                    <a:bodyPr/>
                    <a:lstStyle/>
                    <a:p>
                      <a:pPr algn="ctr">
                        <a:lnSpc>
                          <a:spcPct val="107000"/>
                        </a:lnSpc>
                        <a:spcAft>
                          <a:spcPts val="0"/>
                        </a:spcAft>
                      </a:pPr>
                      <a:r>
                        <a:rPr lang="el-GR" sz="1000">
                          <a:effectLst/>
                        </a:rPr>
                        <a:t>Γαβριέλα, η αμαρτωλή </a:t>
                      </a:r>
                      <a:endParaRPr lang="el-G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882" marR="7882" marT="7882" marB="7882" anchor="ctr"/>
                </a:tc>
                <a:tc>
                  <a:txBody>
                    <a:bodyPr/>
                    <a:lstStyle/>
                    <a:p>
                      <a:pPr algn="ctr">
                        <a:lnSpc>
                          <a:spcPct val="107000"/>
                        </a:lnSpc>
                        <a:spcAft>
                          <a:spcPts val="0"/>
                        </a:spcAft>
                      </a:pPr>
                      <a:r>
                        <a:rPr lang="el-GR" sz="1000">
                          <a:effectLst/>
                        </a:rPr>
                        <a:t>Αποστόλου-Λιάρος</a:t>
                      </a:r>
                      <a:endParaRPr lang="el-G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882" marR="7882" marT="7882" marB="7882" anchor="ctr"/>
                </a:tc>
                <a:tc>
                  <a:txBody>
                    <a:bodyPr/>
                    <a:lstStyle/>
                    <a:p>
                      <a:pPr algn="ctr">
                        <a:lnSpc>
                          <a:spcPct val="107000"/>
                        </a:lnSpc>
                        <a:spcAft>
                          <a:spcPts val="0"/>
                        </a:spcAft>
                      </a:pPr>
                      <a:r>
                        <a:rPr lang="el-GR" sz="1000" dirty="0">
                          <a:effectLst/>
                        </a:rPr>
                        <a:t>Φάρος </a:t>
                      </a:r>
                      <a:r>
                        <a:rPr lang="el-GR" sz="1000" dirty="0" err="1">
                          <a:effectLst/>
                        </a:rPr>
                        <a:t>φίλμ</a:t>
                      </a:r>
                      <a:endParaRPr lang="el-G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882" marR="7882" marT="7882" marB="7882" anchor="ctr"/>
                </a:tc>
              </a:tr>
            </a:tbl>
          </a:graphicData>
        </a:graphic>
      </p:graphicFrame>
    </p:spTree>
    <p:extLst>
      <p:ext uri="{BB962C8B-B14F-4D97-AF65-F5344CB8AC3E}">
        <p14:creationId xmlns:p14="http://schemas.microsoft.com/office/powerpoint/2010/main" val="5740347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Θέση περιεχομένου 5"/>
          <p:cNvGraphicFramePr>
            <a:graphicFrameLocks noGrp="1"/>
          </p:cNvGraphicFramePr>
          <p:nvPr>
            <p:ph idx="1"/>
            <p:extLst>
              <p:ext uri="{D42A27DB-BD31-4B8C-83A1-F6EECF244321}">
                <p14:modId xmlns:p14="http://schemas.microsoft.com/office/powerpoint/2010/main" val="1813222809"/>
              </p:ext>
            </p:extLst>
          </p:nvPr>
        </p:nvGraphicFramePr>
        <p:xfrm>
          <a:off x="251518" y="260657"/>
          <a:ext cx="8280924" cy="6336694"/>
        </p:xfrm>
        <a:graphic>
          <a:graphicData uri="http://schemas.openxmlformats.org/drawingml/2006/table">
            <a:tbl>
              <a:tblPr>
                <a:tableStyleId>{5C22544A-7EE6-4342-B048-85BDC9FD1C3A}</a:tableStyleId>
              </a:tblPr>
              <a:tblGrid>
                <a:gridCol w="2070231"/>
                <a:gridCol w="2070231"/>
                <a:gridCol w="2070231"/>
                <a:gridCol w="2070231"/>
              </a:tblGrid>
              <a:tr h="447342">
                <a:tc>
                  <a:txBody>
                    <a:bodyPr/>
                    <a:lstStyle/>
                    <a:p>
                      <a:pPr algn="ctr">
                        <a:lnSpc>
                          <a:spcPct val="107000"/>
                        </a:lnSpc>
                        <a:spcAft>
                          <a:spcPts val="0"/>
                        </a:spcAft>
                      </a:pPr>
                      <a:r>
                        <a:rPr lang="el-GR" sz="1200">
                          <a:effectLst/>
                        </a:rPr>
                        <a:t>1966</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l-GR" sz="1200">
                          <a:effectLst/>
                        </a:rPr>
                        <a:t>Οι κυρίες της αυλής </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l-GR" sz="1200">
                          <a:effectLst/>
                        </a:rPr>
                        <a:t>Ηλιοπουλος-Αλεξανδράκης</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l-GR" sz="1200">
                          <a:effectLst/>
                        </a:rPr>
                        <a:t>Φίνος φίλμ </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tr>
              <a:tr h="228950">
                <a:tc>
                  <a:txBody>
                    <a:bodyPr/>
                    <a:lstStyle/>
                    <a:p>
                      <a:pPr algn="ctr">
                        <a:lnSpc>
                          <a:spcPct val="107000"/>
                        </a:lnSpc>
                        <a:spcAft>
                          <a:spcPts val="0"/>
                        </a:spcAft>
                      </a:pPr>
                      <a:r>
                        <a:rPr lang="el-GR" sz="1200">
                          <a:effectLst/>
                        </a:rPr>
                        <a:t>1966</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l-GR" sz="1200">
                          <a:effectLst/>
                        </a:rPr>
                        <a:t>Ξυπόλητος πρίγκηψ </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l-GR" sz="1200">
                          <a:effectLst/>
                        </a:rPr>
                        <a:t>Βουτσάς-Καραγιάννη</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l-GR" sz="1200">
                          <a:effectLst/>
                        </a:rPr>
                        <a:t>Φίνος φίλμ </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tr>
              <a:tr h="228950">
                <a:tc>
                  <a:txBody>
                    <a:bodyPr/>
                    <a:lstStyle/>
                    <a:p>
                      <a:pPr algn="ctr">
                        <a:lnSpc>
                          <a:spcPct val="107000"/>
                        </a:lnSpc>
                        <a:spcAft>
                          <a:spcPts val="0"/>
                        </a:spcAft>
                      </a:pPr>
                      <a:r>
                        <a:rPr lang="el-GR" sz="1200">
                          <a:effectLst/>
                        </a:rPr>
                        <a:t>1966</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l-GR" sz="1200">
                          <a:effectLst/>
                        </a:rPr>
                        <a:t>Ραντεβού στον αέρα </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l-GR" sz="1200">
                          <a:effectLst/>
                        </a:rPr>
                        <a:t>Βλαχοπούλου-Βουτσάς</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l-GR" sz="1200">
                          <a:effectLst/>
                        </a:rPr>
                        <a:t>Φίνος φίλμ </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tr>
              <a:tr h="228950">
                <a:tc>
                  <a:txBody>
                    <a:bodyPr/>
                    <a:lstStyle/>
                    <a:p>
                      <a:pPr algn="ctr">
                        <a:lnSpc>
                          <a:spcPct val="107000"/>
                        </a:lnSpc>
                        <a:spcAft>
                          <a:spcPts val="0"/>
                        </a:spcAft>
                      </a:pPr>
                      <a:r>
                        <a:rPr lang="el-GR" sz="1200">
                          <a:effectLst/>
                        </a:rPr>
                        <a:t>1966</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l-GR" sz="1200">
                          <a:effectLst/>
                        </a:rPr>
                        <a:t>Στεφάνια</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l-GR" sz="1200">
                          <a:effectLst/>
                        </a:rPr>
                        <a:t>Λάσκαρη-Φωκάς</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l-GR" sz="1200">
                          <a:effectLst/>
                        </a:rPr>
                        <a:t>Φίνος φίλμ </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tr>
              <a:tr h="447342">
                <a:tc>
                  <a:txBody>
                    <a:bodyPr/>
                    <a:lstStyle/>
                    <a:p>
                      <a:pPr algn="ctr">
                        <a:lnSpc>
                          <a:spcPct val="107000"/>
                        </a:lnSpc>
                        <a:spcAft>
                          <a:spcPts val="0"/>
                        </a:spcAft>
                      </a:pPr>
                      <a:r>
                        <a:rPr lang="el-GR" sz="1200">
                          <a:effectLst/>
                        </a:rPr>
                        <a:t>1967</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l-GR" sz="1200">
                          <a:effectLst/>
                        </a:rPr>
                        <a:t>Οι σφαίρες δεν γυρίζουν πίσω </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l-GR" sz="1200">
                          <a:effectLst/>
                        </a:rPr>
                        <a:t>Καζάκος-Σταθοπούλου</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l-GR" sz="1200">
                          <a:effectLst/>
                        </a:rPr>
                        <a:t>Φίνος φίλμ </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tr>
              <a:tr h="228950">
                <a:tc>
                  <a:txBody>
                    <a:bodyPr/>
                    <a:lstStyle/>
                    <a:p>
                      <a:pPr algn="ctr">
                        <a:lnSpc>
                          <a:spcPct val="107000"/>
                        </a:lnSpc>
                        <a:spcAft>
                          <a:spcPts val="0"/>
                        </a:spcAft>
                      </a:pPr>
                      <a:r>
                        <a:rPr lang="el-GR" sz="1200">
                          <a:effectLst/>
                        </a:rPr>
                        <a:t>1967</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l-GR" sz="1200">
                          <a:effectLst/>
                        </a:rPr>
                        <a:t>Πυρετός στην άσφαλτο </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l-GR" sz="1200">
                          <a:effectLst/>
                        </a:rPr>
                        <a:t>Φούντας-Ρουσσέα</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l-GR" sz="1200">
                          <a:effectLst/>
                        </a:rPr>
                        <a:t>Φίνος φίλμ </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tr>
              <a:tr h="447342">
                <a:tc>
                  <a:txBody>
                    <a:bodyPr/>
                    <a:lstStyle/>
                    <a:p>
                      <a:pPr algn="ctr">
                        <a:lnSpc>
                          <a:spcPct val="107000"/>
                        </a:lnSpc>
                        <a:spcAft>
                          <a:spcPts val="0"/>
                        </a:spcAft>
                      </a:pPr>
                      <a:r>
                        <a:rPr lang="el-GR" sz="1200">
                          <a:effectLst/>
                        </a:rPr>
                        <a:t>1967</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l-GR" sz="1200">
                          <a:effectLst/>
                        </a:rPr>
                        <a:t>Αχ, αυτή η γυναίκα μου </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l-GR" sz="1200">
                          <a:effectLst/>
                        </a:rPr>
                        <a:t>Βουγιουκλάκη-Παπαμιχαήλ</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l-GR" sz="1200">
                          <a:effectLst/>
                        </a:rPr>
                        <a:t>Θ.Δαμασκηνός</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tr>
              <a:tr h="228950">
                <a:tc>
                  <a:txBody>
                    <a:bodyPr/>
                    <a:lstStyle/>
                    <a:p>
                      <a:pPr algn="ctr">
                        <a:lnSpc>
                          <a:spcPct val="107000"/>
                        </a:lnSpc>
                        <a:spcAft>
                          <a:spcPts val="0"/>
                        </a:spcAft>
                      </a:pPr>
                      <a:r>
                        <a:rPr lang="el-GR" sz="1200">
                          <a:effectLst/>
                        </a:rPr>
                        <a:t>1967</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l-GR" sz="1200">
                          <a:effectLst/>
                        </a:rPr>
                        <a:t>Γαμπρός απο το Λονδίνο </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l-GR" sz="1200">
                          <a:effectLst/>
                        </a:rPr>
                        <a:t>Βουτσάς- Βαλσάμη </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l-GR" sz="1200">
                          <a:effectLst/>
                        </a:rPr>
                        <a:t>Φίνος φίλμ </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tr>
              <a:tr h="228950">
                <a:tc>
                  <a:txBody>
                    <a:bodyPr/>
                    <a:lstStyle/>
                    <a:p>
                      <a:pPr algn="ctr">
                        <a:lnSpc>
                          <a:spcPct val="107000"/>
                        </a:lnSpc>
                        <a:spcAft>
                          <a:spcPts val="0"/>
                        </a:spcAft>
                      </a:pPr>
                      <a:r>
                        <a:rPr lang="el-GR" sz="1200">
                          <a:effectLst/>
                        </a:rPr>
                        <a:t>1967</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l-GR" sz="1200">
                          <a:effectLst/>
                        </a:rPr>
                        <a:t>Οι θαλασσιές οι χάντρες </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l-GR" sz="1200">
                          <a:effectLst/>
                        </a:rPr>
                        <a:t>Λάσκαρη-Γεωργίτσης</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l-GR" sz="1200">
                          <a:effectLst/>
                        </a:rPr>
                        <a:t>Φίνος φίλμ </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tr>
              <a:tr h="447342">
                <a:tc>
                  <a:txBody>
                    <a:bodyPr/>
                    <a:lstStyle/>
                    <a:p>
                      <a:pPr algn="ctr">
                        <a:lnSpc>
                          <a:spcPct val="107000"/>
                        </a:lnSpc>
                        <a:spcAft>
                          <a:spcPts val="0"/>
                        </a:spcAft>
                      </a:pPr>
                      <a:r>
                        <a:rPr lang="el-GR" sz="1200">
                          <a:effectLst/>
                        </a:rPr>
                        <a:t>1967</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l-GR" sz="1200">
                          <a:effectLst/>
                        </a:rPr>
                        <a:t>Κάτι κουρασμένα παλικάρια </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l-GR" sz="1200">
                          <a:effectLst/>
                        </a:rPr>
                        <a:t>Κωνσταντάρας-Βαλσάμη</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l-GR" sz="1200">
                          <a:effectLst/>
                        </a:rPr>
                        <a:t>Φίνος φίλμ </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tr>
              <a:tr h="447342">
                <a:tc>
                  <a:txBody>
                    <a:bodyPr/>
                    <a:lstStyle/>
                    <a:p>
                      <a:pPr algn="ctr">
                        <a:lnSpc>
                          <a:spcPct val="107000"/>
                        </a:lnSpc>
                        <a:spcAft>
                          <a:spcPts val="0"/>
                        </a:spcAft>
                      </a:pPr>
                      <a:r>
                        <a:rPr lang="el-GR" sz="1200">
                          <a:effectLst/>
                        </a:rPr>
                        <a:t>1968</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l-GR" sz="1200">
                          <a:effectLst/>
                        </a:rPr>
                        <a:t>Μια κυρία στα μπουζούκια </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l-GR" sz="1200">
                          <a:effectLst/>
                        </a:rPr>
                        <a:t>Λάσκαρη-Βουτσάς</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l-GR" sz="1200">
                          <a:effectLst/>
                        </a:rPr>
                        <a:t>Φίνος φίλμ </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tr>
              <a:tr h="447342">
                <a:tc>
                  <a:txBody>
                    <a:bodyPr/>
                    <a:lstStyle/>
                    <a:p>
                      <a:pPr algn="ctr">
                        <a:lnSpc>
                          <a:spcPct val="107000"/>
                        </a:lnSpc>
                        <a:spcAft>
                          <a:spcPts val="0"/>
                        </a:spcAft>
                      </a:pPr>
                      <a:r>
                        <a:rPr lang="el-GR" sz="1200">
                          <a:effectLst/>
                        </a:rPr>
                        <a:t>1968</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l-GR" sz="1200">
                          <a:effectLst/>
                        </a:rPr>
                        <a:t>Ο Μικές παντρέυεται </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l-GR" sz="1200">
                          <a:effectLst/>
                        </a:rPr>
                        <a:t>Βογιατζής-Παπαγιανόπουλος</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l-GR" sz="1200">
                          <a:effectLst/>
                        </a:rPr>
                        <a:t>Φίνος φίλμ </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tr>
              <a:tr h="228950">
                <a:tc>
                  <a:txBody>
                    <a:bodyPr/>
                    <a:lstStyle/>
                    <a:p>
                      <a:pPr algn="ctr">
                        <a:lnSpc>
                          <a:spcPct val="107000"/>
                        </a:lnSpc>
                        <a:spcAft>
                          <a:spcPts val="0"/>
                        </a:spcAft>
                      </a:pPr>
                      <a:r>
                        <a:rPr lang="el-GR" sz="1200">
                          <a:effectLst/>
                        </a:rPr>
                        <a:t>1968</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l-GR" sz="1200">
                          <a:effectLst/>
                        </a:rPr>
                        <a:t>Ολγα αγάππη μου </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l-GR" sz="1200">
                          <a:effectLst/>
                        </a:rPr>
                        <a:t>Λάσκαρη-Γεωργίτσης</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l-GR" sz="1200">
                          <a:effectLst/>
                        </a:rPr>
                        <a:t>Φίνος φίλμ </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tr>
              <a:tr h="228950">
                <a:tc>
                  <a:txBody>
                    <a:bodyPr/>
                    <a:lstStyle/>
                    <a:p>
                      <a:pPr algn="ctr">
                        <a:lnSpc>
                          <a:spcPct val="107000"/>
                        </a:lnSpc>
                        <a:spcAft>
                          <a:spcPts val="0"/>
                        </a:spcAft>
                      </a:pPr>
                      <a:r>
                        <a:rPr lang="el-GR" sz="1200">
                          <a:effectLst/>
                        </a:rPr>
                        <a:t>1968</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l-GR" sz="1200">
                          <a:effectLst/>
                        </a:rPr>
                        <a:t>Ο ψεύτης </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l-GR" sz="1200">
                          <a:effectLst/>
                        </a:rPr>
                        <a:t>Βουτσάς-Βαλσάμη</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l-GR" sz="1200">
                          <a:effectLst/>
                        </a:rPr>
                        <a:t>Φίνος φίλμ </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tr>
              <a:tr h="228950">
                <a:tc>
                  <a:txBody>
                    <a:bodyPr/>
                    <a:lstStyle/>
                    <a:p>
                      <a:pPr algn="ctr">
                        <a:lnSpc>
                          <a:spcPct val="107000"/>
                        </a:lnSpc>
                        <a:spcAft>
                          <a:spcPts val="0"/>
                        </a:spcAft>
                      </a:pPr>
                      <a:r>
                        <a:rPr lang="el-GR" sz="1200">
                          <a:effectLst/>
                        </a:rPr>
                        <a:t>1968</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l-GR" sz="1200">
                          <a:effectLst/>
                        </a:rPr>
                        <a:t>Γοργόνες και μάγκες </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l-GR" sz="1200">
                          <a:effectLst/>
                        </a:rPr>
                        <a:t>Χρονοπούλου-Γεωργίτσης</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l-GR" sz="1200">
                          <a:effectLst/>
                        </a:rPr>
                        <a:t>Φίνος φίλμ </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tr>
              <a:tr h="447342">
                <a:tc>
                  <a:txBody>
                    <a:bodyPr/>
                    <a:lstStyle/>
                    <a:p>
                      <a:pPr algn="ctr">
                        <a:lnSpc>
                          <a:spcPct val="107000"/>
                        </a:lnSpc>
                        <a:spcAft>
                          <a:spcPts val="0"/>
                        </a:spcAft>
                      </a:pPr>
                      <a:r>
                        <a:rPr lang="el-GR" sz="1200">
                          <a:effectLst/>
                        </a:rPr>
                        <a:t>1968</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l-GR" sz="1200">
                          <a:effectLst/>
                        </a:rPr>
                        <a:t>Ενας ιππότης για την Βασούλα </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l-GR" sz="1200">
                          <a:effectLst/>
                        </a:rPr>
                        <a:t>Καρέζη-Γεωργίτσης</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l-GR" sz="1200">
                          <a:effectLst/>
                        </a:rPr>
                        <a:t>Φίνος φίλμ </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tr>
              <a:tr h="228950">
                <a:tc>
                  <a:txBody>
                    <a:bodyPr/>
                    <a:lstStyle/>
                    <a:p>
                      <a:pPr algn="ctr">
                        <a:lnSpc>
                          <a:spcPct val="107000"/>
                        </a:lnSpc>
                        <a:spcAft>
                          <a:spcPts val="0"/>
                        </a:spcAft>
                      </a:pPr>
                      <a:r>
                        <a:rPr lang="el-GR" sz="1200">
                          <a:effectLst/>
                        </a:rPr>
                        <a:t>1969</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l-GR" sz="1200">
                          <a:effectLst/>
                        </a:rPr>
                        <a:t>Το κορίτσι το 17 </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l-GR" sz="1200">
                          <a:effectLst/>
                        </a:rPr>
                        <a:t>Καζάκος-Ρούμπου</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l-GR" sz="1200">
                          <a:effectLst/>
                        </a:rPr>
                        <a:t>Πέτρ. Λύκας </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tr>
              <a:tr h="228950">
                <a:tc>
                  <a:txBody>
                    <a:bodyPr/>
                    <a:lstStyle/>
                    <a:p>
                      <a:pPr algn="ctr">
                        <a:lnSpc>
                          <a:spcPct val="107000"/>
                        </a:lnSpc>
                        <a:spcAft>
                          <a:spcPts val="0"/>
                        </a:spcAft>
                      </a:pPr>
                      <a:r>
                        <a:rPr lang="el-GR" sz="1200">
                          <a:effectLst/>
                        </a:rPr>
                        <a:t>1969</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l-GR" sz="1200">
                          <a:effectLst/>
                        </a:rPr>
                        <a:t>Το θύμα </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l-GR" sz="1200">
                          <a:effectLst/>
                        </a:rPr>
                        <a:t>Βουτσάς-Σαπουντζάκη</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l-GR" sz="1200">
                          <a:effectLst/>
                        </a:rPr>
                        <a:t>Φίνος φίλμ </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tr>
              <a:tr h="228950">
                <a:tc>
                  <a:txBody>
                    <a:bodyPr/>
                    <a:lstStyle/>
                    <a:p>
                      <a:pPr algn="ctr">
                        <a:lnSpc>
                          <a:spcPct val="107000"/>
                        </a:lnSpc>
                        <a:spcAft>
                          <a:spcPts val="0"/>
                        </a:spcAft>
                      </a:pPr>
                      <a:r>
                        <a:rPr lang="el-GR" sz="1200">
                          <a:effectLst/>
                        </a:rPr>
                        <a:t>1969</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l-GR" sz="1200">
                          <a:effectLst/>
                        </a:rPr>
                        <a:t>Ο γόης </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l-GR" sz="1200">
                          <a:effectLst/>
                        </a:rPr>
                        <a:t>Βουτσάς-Βαλσάμη</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l-GR" sz="1200">
                          <a:effectLst/>
                        </a:rPr>
                        <a:t>Φίνος φίλμ </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tr>
              <a:tr h="228950">
                <a:tc>
                  <a:txBody>
                    <a:bodyPr/>
                    <a:lstStyle/>
                    <a:p>
                      <a:pPr algn="ctr">
                        <a:lnSpc>
                          <a:spcPct val="107000"/>
                        </a:lnSpc>
                        <a:spcAft>
                          <a:spcPts val="0"/>
                        </a:spcAft>
                      </a:pPr>
                      <a:r>
                        <a:rPr lang="el-GR" sz="1200">
                          <a:effectLst/>
                        </a:rPr>
                        <a:t>1969</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l-GR" sz="1200">
                          <a:effectLst/>
                        </a:rPr>
                        <a:t>Τρικυμία της καρδιάς </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l-GR" sz="1200">
                          <a:effectLst/>
                        </a:rPr>
                        <a:t>Κοψίνη-Πάρλας</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l-GR" sz="1200">
                          <a:effectLst/>
                        </a:rPr>
                        <a:t>Κ.Τσουκαλάς</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tr>
              <a:tr h="228950">
                <a:tc>
                  <a:txBody>
                    <a:bodyPr/>
                    <a:lstStyle/>
                    <a:p>
                      <a:pPr algn="ctr">
                        <a:lnSpc>
                          <a:spcPct val="107000"/>
                        </a:lnSpc>
                        <a:spcAft>
                          <a:spcPts val="0"/>
                        </a:spcAft>
                      </a:pPr>
                      <a:r>
                        <a:rPr lang="el-GR" sz="1200">
                          <a:effectLst/>
                        </a:rPr>
                        <a:t>1969</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l-GR" sz="1200">
                          <a:effectLst/>
                        </a:rPr>
                        <a:t>Το νησί της Αφροδίτης </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l-GR" sz="1200">
                          <a:effectLst/>
                        </a:rPr>
                        <a:t>Παξινού-Αντωνόπουλος</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l-GR" sz="1200" dirty="0" err="1">
                          <a:effectLst/>
                        </a:rPr>
                        <a:t>Αλεξ.Πάρνης</a:t>
                      </a:r>
                      <a:endParaRPr lang="el-G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tr>
            </a:tbl>
          </a:graphicData>
        </a:graphic>
      </p:graphicFrame>
    </p:spTree>
    <p:extLst>
      <p:ext uri="{BB962C8B-B14F-4D97-AF65-F5344CB8AC3E}">
        <p14:creationId xmlns:p14="http://schemas.microsoft.com/office/powerpoint/2010/main" val="41188711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Θέση περιεχομένου 3"/>
          <p:cNvGraphicFramePr>
            <a:graphicFrameLocks noGrp="1"/>
          </p:cNvGraphicFramePr>
          <p:nvPr>
            <p:ph idx="1"/>
            <p:extLst>
              <p:ext uri="{D42A27DB-BD31-4B8C-83A1-F6EECF244321}">
                <p14:modId xmlns:p14="http://schemas.microsoft.com/office/powerpoint/2010/main" val="237358692"/>
              </p:ext>
            </p:extLst>
          </p:nvPr>
        </p:nvGraphicFramePr>
        <p:xfrm>
          <a:off x="323526" y="260643"/>
          <a:ext cx="8424940" cy="6336706"/>
        </p:xfrm>
        <a:graphic>
          <a:graphicData uri="http://schemas.openxmlformats.org/drawingml/2006/table">
            <a:tbl>
              <a:tblPr>
                <a:tableStyleId>{5C22544A-7EE6-4342-B048-85BDC9FD1C3A}</a:tableStyleId>
              </a:tblPr>
              <a:tblGrid>
                <a:gridCol w="2106235"/>
                <a:gridCol w="2106235"/>
                <a:gridCol w="2106235"/>
                <a:gridCol w="2106235"/>
              </a:tblGrid>
              <a:tr h="256784">
                <a:tc>
                  <a:txBody>
                    <a:bodyPr/>
                    <a:lstStyle/>
                    <a:p>
                      <a:pPr algn="ctr">
                        <a:lnSpc>
                          <a:spcPct val="107000"/>
                        </a:lnSpc>
                        <a:spcAft>
                          <a:spcPts val="0"/>
                        </a:spcAft>
                      </a:pPr>
                      <a:r>
                        <a:rPr lang="el-GR" sz="1200">
                          <a:effectLst/>
                        </a:rPr>
                        <a:t>1969</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l-GR" sz="1200">
                          <a:effectLst/>
                        </a:rPr>
                        <a:t>Ξύπνα Βασίλη </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l-GR" sz="1200">
                          <a:effectLst/>
                        </a:rPr>
                        <a:t>Κωνσταντίνου-Ναθαναήλ</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l-GR" sz="1200">
                          <a:effectLst/>
                        </a:rPr>
                        <a:t>Φίνος φίλμ </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tr>
              <a:tr h="256784">
                <a:tc>
                  <a:txBody>
                    <a:bodyPr/>
                    <a:lstStyle/>
                    <a:p>
                      <a:pPr algn="ctr">
                        <a:lnSpc>
                          <a:spcPct val="107000"/>
                        </a:lnSpc>
                        <a:spcAft>
                          <a:spcPts val="0"/>
                        </a:spcAft>
                      </a:pPr>
                      <a:r>
                        <a:rPr lang="el-GR" sz="1200">
                          <a:effectLst/>
                        </a:rPr>
                        <a:t>1969</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l-GR" sz="1200">
                          <a:effectLst/>
                        </a:rPr>
                        <a:t>Η παριζιάνα </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l-GR" sz="1200">
                          <a:effectLst/>
                        </a:rPr>
                        <a:t>Βλαχοπούλου-Εξαρχάκος</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l-GR" sz="1200">
                          <a:effectLst/>
                        </a:rPr>
                        <a:t>Φίνος φίλμ </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tr>
              <a:tr h="501726">
                <a:tc>
                  <a:txBody>
                    <a:bodyPr/>
                    <a:lstStyle/>
                    <a:p>
                      <a:pPr algn="ctr">
                        <a:lnSpc>
                          <a:spcPct val="107000"/>
                        </a:lnSpc>
                        <a:spcAft>
                          <a:spcPts val="0"/>
                        </a:spcAft>
                      </a:pPr>
                      <a:r>
                        <a:rPr lang="el-GR" sz="1200">
                          <a:effectLst/>
                        </a:rPr>
                        <a:t>1969</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l-GR" sz="1200">
                          <a:effectLst/>
                        </a:rPr>
                        <a:t>Δύο πόδια σε ένα παπούτσι </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l-GR" sz="1200">
                          <a:effectLst/>
                        </a:rPr>
                        <a:t>Βαλσάμη-Κομνηνός</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l-GR" sz="1200">
                          <a:effectLst/>
                        </a:rPr>
                        <a:t>Φίνος φίλμ </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tr>
              <a:tr h="256784">
                <a:tc>
                  <a:txBody>
                    <a:bodyPr/>
                    <a:lstStyle/>
                    <a:p>
                      <a:pPr algn="ctr">
                        <a:lnSpc>
                          <a:spcPct val="107000"/>
                        </a:lnSpc>
                        <a:spcAft>
                          <a:spcPts val="0"/>
                        </a:spcAft>
                      </a:pPr>
                      <a:r>
                        <a:rPr lang="el-GR" sz="1200">
                          <a:effectLst/>
                        </a:rPr>
                        <a:t>1969</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l-GR" sz="1200">
                          <a:effectLst/>
                        </a:rPr>
                        <a:t>Πεθαίνω το ξημέρωμα </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l-GR" sz="1200">
                          <a:effectLst/>
                        </a:rPr>
                        <a:t>Καζάκος-Καραγιάννη</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l-GR" sz="1200">
                          <a:effectLst/>
                        </a:rPr>
                        <a:t>Φίνος φίλμ </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tr>
              <a:tr h="501726">
                <a:tc>
                  <a:txBody>
                    <a:bodyPr/>
                    <a:lstStyle/>
                    <a:p>
                      <a:pPr algn="ctr">
                        <a:lnSpc>
                          <a:spcPct val="107000"/>
                        </a:lnSpc>
                        <a:spcAft>
                          <a:spcPts val="0"/>
                        </a:spcAft>
                      </a:pPr>
                      <a:r>
                        <a:rPr lang="el-GR" sz="1200">
                          <a:effectLst/>
                        </a:rPr>
                        <a:t>1970</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l-GR" sz="1200">
                          <a:effectLst/>
                        </a:rPr>
                        <a:t>Η θεία μου η χίπισσα </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l-GR" sz="1200">
                          <a:effectLst/>
                        </a:rPr>
                        <a:t>Βλαχοπούλου-Μπάρκουλης</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l-GR" sz="1200">
                          <a:effectLst/>
                        </a:rPr>
                        <a:t>Φίνος φίλμ </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tr>
              <a:tr h="501726">
                <a:tc>
                  <a:txBody>
                    <a:bodyPr/>
                    <a:lstStyle/>
                    <a:p>
                      <a:pPr algn="ctr">
                        <a:lnSpc>
                          <a:spcPct val="107000"/>
                        </a:lnSpc>
                        <a:spcAft>
                          <a:spcPts val="0"/>
                        </a:spcAft>
                      </a:pPr>
                      <a:r>
                        <a:rPr lang="el-GR" sz="1200">
                          <a:effectLst/>
                        </a:rPr>
                        <a:t>1970</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l-GR" sz="1200">
                          <a:effectLst/>
                        </a:rPr>
                        <a:t>Η άγνωστη εκείνης της νύχτας </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l-GR" sz="1200">
                          <a:effectLst/>
                        </a:rPr>
                        <a:t>Καμπανέλης-Κοψίνη</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l-GR" sz="1200">
                          <a:effectLst/>
                        </a:rPr>
                        <a:t>Λέων φίλμ </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tr>
              <a:tr h="256784">
                <a:tc>
                  <a:txBody>
                    <a:bodyPr/>
                    <a:lstStyle/>
                    <a:p>
                      <a:pPr algn="ctr">
                        <a:lnSpc>
                          <a:spcPct val="107000"/>
                        </a:lnSpc>
                        <a:spcAft>
                          <a:spcPts val="0"/>
                        </a:spcAft>
                      </a:pPr>
                      <a:r>
                        <a:rPr lang="el-GR" sz="1200">
                          <a:effectLst/>
                        </a:rPr>
                        <a:t>1970</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l-GR" sz="1200">
                          <a:effectLst/>
                        </a:rPr>
                        <a:t>Εν oνόματι του νόμου </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l-GR" sz="1200">
                          <a:effectLst/>
                        </a:rPr>
                        <a:t>Χρονοπούλου-Καζάκος</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l-GR" sz="1200">
                          <a:effectLst/>
                        </a:rPr>
                        <a:t>Φίνος φίλμ </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tr>
              <a:tr h="256784">
                <a:tc>
                  <a:txBody>
                    <a:bodyPr/>
                    <a:lstStyle/>
                    <a:p>
                      <a:pPr algn="ctr">
                        <a:lnSpc>
                          <a:spcPct val="107000"/>
                        </a:lnSpc>
                        <a:spcAft>
                          <a:spcPts val="0"/>
                        </a:spcAft>
                      </a:pPr>
                      <a:r>
                        <a:rPr lang="el-GR" sz="1200">
                          <a:effectLst/>
                        </a:rPr>
                        <a:t>1970</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l-GR" sz="1200">
                          <a:effectLst/>
                        </a:rPr>
                        <a:t>Ο Θανάσης και η Ιουλιέτα </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l-GR" sz="1200">
                          <a:effectLst/>
                        </a:rPr>
                        <a:t>Κατσουρίδης-Ελευθερίου</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l-GR" sz="1200">
                          <a:effectLst/>
                        </a:rPr>
                        <a:t>Ντ.Κατσουρίδης</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tr>
              <a:tr h="501726">
                <a:tc>
                  <a:txBody>
                    <a:bodyPr/>
                    <a:lstStyle/>
                    <a:p>
                      <a:pPr algn="ctr">
                        <a:lnSpc>
                          <a:spcPct val="107000"/>
                        </a:lnSpc>
                        <a:spcAft>
                          <a:spcPts val="0"/>
                        </a:spcAft>
                      </a:pPr>
                      <a:r>
                        <a:rPr lang="el-GR" sz="1200">
                          <a:effectLst/>
                        </a:rPr>
                        <a:t>1970</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l-GR" sz="1200">
                          <a:effectLst/>
                        </a:rPr>
                        <a:t>Μια τρελη,τρελή σαραντάρα </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l-GR" sz="1200">
                          <a:effectLst/>
                        </a:rPr>
                        <a:t>Βλαχοπούλου-Μπάρκουλης</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l-GR" sz="1200">
                          <a:effectLst/>
                        </a:rPr>
                        <a:t>Φίνος φίλμ </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tr>
              <a:tr h="501726">
                <a:tc>
                  <a:txBody>
                    <a:bodyPr/>
                    <a:lstStyle/>
                    <a:p>
                      <a:pPr algn="ctr">
                        <a:lnSpc>
                          <a:spcPct val="107000"/>
                        </a:lnSpc>
                        <a:spcAft>
                          <a:spcPts val="0"/>
                        </a:spcAft>
                      </a:pPr>
                      <a:r>
                        <a:rPr lang="el-GR" sz="1200">
                          <a:effectLst/>
                        </a:rPr>
                        <a:t>1970</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l-GR" sz="1200">
                          <a:effectLst/>
                        </a:rPr>
                        <a:t>Ο Αστραπόγιαννος </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l-GR" sz="1200">
                          <a:effectLst/>
                        </a:rPr>
                        <a:t>Κούρκουλος-Τριανταφυλλίδη</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l-GR" sz="1200">
                          <a:effectLst/>
                        </a:rPr>
                        <a:t>Φίνος φίλμ </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tr>
              <a:tr h="256784">
                <a:tc>
                  <a:txBody>
                    <a:bodyPr/>
                    <a:lstStyle/>
                    <a:p>
                      <a:pPr algn="ctr">
                        <a:lnSpc>
                          <a:spcPct val="107000"/>
                        </a:lnSpc>
                        <a:spcAft>
                          <a:spcPts val="0"/>
                        </a:spcAft>
                      </a:pPr>
                      <a:r>
                        <a:rPr lang="el-GR" sz="1200">
                          <a:effectLst/>
                        </a:rPr>
                        <a:t>1970</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l-GR" sz="1200">
                          <a:effectLst/>
                        </a:rPr>
                        <a:t>Ορατότης μήδεν </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l-GR" sz="1200">
                          <a:effectLst/>
                        </a:rPr>
                        <a:t>Κούρκουλος-Χρονοπούλου</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l-GR" sz="1200">
                          <a:effectLst/>
                        </a:rPr>
                        <a:t>Φίνος φίλμ </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tr>
              <a:tr h="501726">
                <a:tc>
                  <a:txBody>
                    <a:bodyPr/>
                    <a:lstStyle/>
                    <a:p>
                      <a:pPr algn="ctr">
                        <a:lnSpc>
                          <a:spcPct val="107000"/>
                        </a:lnSpc>
                        <a:spcAft>
                          <a:spcPts val="0"/>
                        </a:spcAft>
                      </a:pPr>
                      <a:r>
                        <a:rPr lang="el-GR" sz="1200">
                          <a:effectLst/>
                        </a:rPr>
                        <a:t>1971</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l-GR" sz="1200">
                          <a:effectLst/>
                        </a:rPr>
                        <a:t>Τι έκανες στον πόλεμο θανάση </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l-GR" sz="1200">
                          <a:effectLst/>
                        </a:rPr>
                        <a:t>Βέγγος-Ροδίτη</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l-GR" sz="1200">
                          <a:effectLst/>
                        </a:rPr>
                        <a:t>Ντ.Κατσουρίδης</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tr>
              <a:tr h="256784">
                <a:tc>
                  <a:txBody>
                    <a:bodyPr/>
                    <a:lstStyle/>
                    <a:p>
                      <a:pPr algn="ctr">
                        <a:lnSpc>
                          <a:spcPct val="107000"/>
                        </a:lnSpc>
                        <a:spcAft>
                          <a:spcPts val="0"/>
                        </a:spcAft>
                      </a:pPr>
                      <a:r>
                        <a:rPr lang="el-GR" sz="1200">
                          <a:effectLst/>
                        </a:rPr>
                        <a:t>1971</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l-GR" sz="1200">
                          <a:effectLst/>
                        </a:rPr>
                        <a:t>Ξέγνοιαστος καβαλάρης </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l-GR" sz="1200">
                          <a:effectLst/>
                        </a:rPr>
                        <a:t>Βέγγος-Παπαγιανόπουλος</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l-GR" sz="1200">
                          <a:effectLst/>
                        </a:rPr>
                        <a:t>Φίνος φίλμ </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tr>
              <a:tr h="256784">
                <a:tc>
                  <a:txBody>
                    <a:bodyPr/>
                    <a:lstStyle/>
                    <a:p>
                      <a:pPr algn="ctr">
                        <a:lnSpc>
                          <a:spcPct val="107000"/>
                        </a:lnSpc>
                        <a:spcAft>
                          <a:spcPts val="0"/>
                        </a:spcAft>
                      </a:pPr>
                      <a:r>
                        <a:rPr lang="el-GR" sz="1200">
                          <a:effectLst/>
                        </a:rPr>
                        <a:t>1973</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l-GR" sz="1200">
                          <a:effectLst/>
                        </a:rPr>
                        <a:t>Μία ελληνίδα στο xαρέμι </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l-GR" sz="1200">
                          <a:effectLst/>
                        </a:rPr>
                        <a:t>Βλαχοπούλου-Εξαρχάκος</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l-GR" sz="1200">
                          <a:effectLst/>
                        </a:rPr>
                        <a:t>Φίνος φίλμ </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tr>
              <a:tr h="256784">
                <a:tc>
                  <a:txBody>
                    <a:bodyPr/>
                    <a:lstStyle/>
                    <a:p>
                      <a:pPr algn="ctr">
                        <a:lnSpc>
                          <a:spcPct val="107000"/>
                        </a:lnSpc>
                        <a:spcAft>
                          <a:spcPts val="0"/>
                        </a:spcAft>
                      </a:pPr>
                      <a:r>
                        <a:rPr lang="el-GR" sz="1200">
                          <a:effectLst/>
                        </a:rPr>
                        <a:t>1971</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l-GR" sz="1200">
                          <a:effectLst/>
                        </a:rPr>
                        <a:t>Μαριχουάνα στόπ </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l-GR" sz="1200">
                          <a:effectLst/>
                        </a:rPr>
                        <a:t>Λάσκαρη-Βοσκόπουλος</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l-GR" sz="1200">
                          <a:effectLst/>
                        </a:rPr>
                        <a:t>Φίνος φίλμ </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tr>
              <a:tr h="256784">
                <a:tc>
                  <a:txBody>
                    <a:bodyPr/>
                    <a:lstStyle/>
                    <a:p>
                      <a:pPr algn="ctr">
                        <a:lnSpc>
                          <a:spcPct val="107000"/>
                        </a:lnSpc>
                        <a:spcAft>
                          <a:spcPts val="0"/>
                        </a:spcAft>
                      </a:pPr>
                      <a:r>
                        <a:rPr lang="el-GR" sz="1200">
                          <a:effectLst/>
                        </a:rPr>
                        <a:t>1971</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l-GR" sz="1200">
                          <a:effectLst/>
                        </a:rPr>
                        <a:t>Επαναστάτης ποπολάρος </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l-GR" sz="1200">
                          <a:effectLst/>
                        </a:rPr>
                        <a:t>Πρέκας - Λιβανού </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l-GR" sz="1200">
                          <a:effectLst/>
                        </a:rPr>
                        <a:t>Φίνος φίλμ </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tr>
              <a:tr h="501726">
                <a:tc>
                  <a:txBody>
                    <a:bodyPr/>
                    <a:lstStyle/>
                    <a:p>
                      <a:pPr algn="ctr">
                        <a:lnSpc>
                          <a:spcPct val="107000"/>
                        </a:lnSpc>
                        <a:spcAft>
                          <a:spcPts val="0"/>
                        </a:spcAft>
                      </a:pPr>
                      <a:r>
                        <a:rPr lang="el-GR" sz="1200">
                          <a:effectLst/>
                        </a:rPr>
                        <a:t>1971</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l-GR" sz="1200">
                          <a:effectLst/>
                        </a:rPr>
                        <a:t>Ενας βέγγος για όλες τις δουλειές </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l-GR" sz="1200">
                          <a:effectLst/>
                        </a:rPr>
                        <a:t>Βέγγος - Υψηλάντη </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l-GR" sz="1200">
                          <a:effectLst/>
                        </a:rPr>
                        <a:t>Ντ.Κατσουρίδης</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tr>
              <a:tr h="256784">
                <a:tc>
                  <a:txBody>
                    <a:bodyPr/>
                    <a:lstStyle/>
                    <a:p>
                      <a:pPr algn="ctr">
                        <a:lnSpc>
                          <a:spcPct val="107000"/>
                        </a:lnSpc>
                        <a:spcAft>
                          <a:spcPts val="0"/>
                        </a:spcAft>
                      </a:pPr>
                      <a:r>
                        <a:rPr lang="el-GR" sz="1200">
                          <a:effectLst/>
                        </a:rPr>
                        <a:t>1971</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l-GR" sz="1200">
                          <a:effectLst/>
                        </a:rPr>
                        <a:t>Κατάχρηση εξουσίας </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l-GR" sz="1200">
                          <a:effectLst/>
                        </a:rPr>
                        <a:t>Κούρκουλος-Αρβανίτη</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l-GR" sz="1200" dirty="0">
                          <a:effectLst/>
                        </a:rPr>
                        <a:t>Φίνος </a:t>
                      </a:r>
                      <a:r>
                        <a:rPr lang="el-GR" sz="1200" dirty="0" err="1">
                          <a:effectLst/>
                        </a:rPr>
                        <a:t>φίλμ</a:t>
                      </a:r>
                      <a:r>
                        <a:rPr lang="el-GR" sz="1200" dirty="0">
                          <a:effectLst/>
                        </a:rPr>
                        <a:t> </a:t>
                      </a:r>
                      <a:endParaRPr lang="el-G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tr>
            </a:tbl>
          </a:graphicData>
        </a:graphic>
      </p:graphicFrame>
    </p:spTree>
    <p:extLst>
      <p:ext uri="{BB962C8B-B14F-4D97-AF65-F5344CB8AC3E}">
        <p14:creationId xmlns:p14="http://schemas.microsoft.com/office/powerpoint/2010/main" val="35868745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1068</TotalTime>
  <Words>1776</Words>
  <Application>Microsoft Office PowerPoint</Application>
  <PresentationFormat>Προβολή στην οθόνη (4:3)</PresentationFormat>
  <Paragraphs>541</Paragraphs>
  <Slides>23</Slides>
  <Notes>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23</vt:i4>
      </vt:variant>
    </vt:vector>
  </HeadingPairs>
  <TitlesOfParts>
    <vt:vector size="28" baseType="lpstr">
      <vt:lpstr>Arial</vt:lpstr>
      <vt:lpstr>Bookman Old Style</vt:lpstr>
      <vt:lpstr>Calibri</vt:lpstr>
      <vt:lpstr>Times New Roman</vt:lpstr>
      <vt:lpstr>Θέμα του Office</vt:lpstr>
      <vt:lpstr>ΜΙΜΗΣ ΠΛΕΣΣΑΣ</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«Ορατότης 0» (Όχι άλλο κάρβουνο!!) https://www.youtube.com/watch?v=i1iMbwECjPU</vt:lpstr>
      <vt:lpstr>Παρουσίαση του PowerPoint</vt:lpstr>
      <vt:lpstr>Τα παρακάτω links είναι μερικές από τις συναυλίες- αφιερώματα στον Μίμη Πλέσσα. Ίσως  και να είναι ο πιο τραγουδισμένος Έλληνας συνθέτης!</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ΜΙΜΗΣ ΠΛΕΣΣΑΣ</dc:title>
  <dc:creator>user</dc:creator>
  <cp:lastModifiedBy>User</cp:lastModifiedBy>
  <cp:revision>77</cp:revision>
  <dcterms:created xsi:type="dcterms:W3CDTF">2020-12-15T17:15:27Z</dcterms:created>
  <dcterms:modified xsi:type="dcterms:W3CDTF">2023-11-09T18:01:43Z</dcterms:modified>
</cp:coreProperties>
</file>