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2" r:id="rId6"/>
    <p:sldId id="259" r:id="rId7"/>
    <p:sldId id="263" r:id="rId8"/>
    <p:sldId id="270" r:id="rId9"/>
    <p:sldId id="264" r:id="rId10"/>
    <p:sldId id="268" r:id="rId11"/>
    <p:sldId id="271" r:id="rId12"/>
    <p:sldId id="275" r:id="rId13"/>
    <p:sldId id="276" r:id="rId14"/>
    <p:sldId id="267" r:id="rId15"/>
    <p:sldId id="269" r:id="rId16"/>
    <p:sldId id="274" r:id="rId17"/>
    <p:sldId id="273" r:id="rId18"/>
    <p:sldId id="285" r:id="rId19"/>
    <p:sldId id="277" r:id="rId20"/>
    <p:sldId id="278" r:id="rId21"/>
    <p:sldId id="280" r:id="rId22"/>
    <p:sldId id="281" r:id="rId23"/>
    <p:sldId id="282" r:id="rId24"/>
    <p:sldId id="283" r:id="rId25"/>
    <p:sldId id="284" r:id="rId2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B1D7"/>
    <a:srgbClr val="C137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01" y="1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7E198723-241A-4075-B86D-190A7B3EEE37}" type="datetimeFigureOut">
              <a:rPr lang="el-GR" smtClean="0"/>
              <a:t>22/1/2024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1D936ED-2206-4A31-A162-811A9D24978A}" type="slidenum">
              <a:rPr lang="el-GR" smtClean="0"/>
              <a:t>‹#›</a:t>
            </a:fld>
            <a:endParaRPr lang="el-GR"/>
          </a:p>
        </p:txBody>
      </p:sp>
    </p:spTree>
    <p:extLst>
      <p:ext uri="{BB962C8B-B14F-4D97-AF65-F5344CB8AC3E}">
        <p14:creationId xmlns:p14="http://schemas.microsoft.com/office/powerpoint/2010/main" val="3121009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7E198723-241A-4075-B86D-190A7B3EEE37}" type="datetimeFigureOut">
              <a:rPr lang="el-GR" smtClean="0"/>
              <a:t>22/1/2024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1D936ED-2206-4A31-A162-811A9D24978A}" type="slidenum">
              <a:rPr lang="el-GR" smtClean="0"/>
              <a:t>‹#›</a:t>
            </a:fld>
            <a:endParaRPr lang="el-GR"/>
          </a:p>
        </p:txBody>
      </p:sp>
    </p:spTree>
    <p:extLst>
      <p:ext uri="{BB962C8B-B14F-4D97-AF65-F5344CB8AC3E}">
        <p14:creationId xmlns:p14="http://schemas.microsoft.com/office/powerpoint/2010/main" val="1653530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7E198723-241A-4075-B86D-190A7B3EEE37}" type="datetimeFigureOut">
              <a:rPr lang="el-GR" smtClean="0"/>
              <a:t>22/1/2024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1D936ED-2206-4A31-A162-811A9D24978A}" type="slidenum">
              <a:rPr lang="el-GR" smtClean="0"/>
              <a:t>‹#›</a:t>
            </a:fld>
            <a:endParaRPr lang="el-GR"/>
          </a:p>
        </p:txBody>
      </p:sp>
    </p:spTree>
    <p:extLst>
      <p:ext uri="{BB962C8B-B14F-4D97-AF65-F5344CB8AC3E}">
        <p14:creationId xmlns:p14="http://schemas.microsoft.com/office/powerpoint/2010/main" val="1015160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7E198723-241A-4075-B86D-190A7B3EEE37}" type="datetimeFigureOut">
              <a:rPr lang="el-GR" smtClean="0"/>
              <a:t>22/1/2024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1D936ED-2206-4A31-A162-811A9D24978A}" type="slidenum">
              <a:rPr lang="el-GR" smtClean="0"/>
              <a:t>‹#›</a:t>
            </a:fld>
            <a:endParaRPr lang="el-GR"/>
          </a:p>
        </p:txBody>
      </p:sp>
    </p:spTree>
    <p:extLst>
      <p:ext uri="{BB962C8B-B14F-4D97-AF65-F5344CB8AC3E}">
        <p14:creationId xmlns:p14="http://schemas.microsoft.com/office/powerpoint/2010/main" val="3468833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7E198723-241A-4075-B86D-190A7B3EEE37}" type="datetimeFigureOut">
              <a:rPr lang="el-GR" smtClean="0"/>
              <a:t>22/1/2024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1D936ED-2206-4A31-A162-811A9D24978A}" type="slidenum">
              <a:rPr lang="el-GR" smtClean="0"/>
              <a:t>‹#›</a:t>
            </a:fld>
            <a:endParaRPr lang="el-GR"/>
          </a:p>
        </p:txBody>
      </p:sp>
    </p:spTree>
    <p:extLst>
      <p:ext uri="{BB962C8B-B14F-4D97-AF65-F5344CB8AC3E}">
        <p14:creationId xmlns:p14="http://schemas.microsoft.com/office/powerpoint/2010/main" val="268202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7E198723-241A-4075-B86D-190A7B3EEE37}" type="datetimeFigureOut">
              <a:rPr lang="el-GR" smtClean="0"/>
              <a:t>22/1/2024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1D936ED-2206-4A31-A162-811A9D24978A}" type="slidenum">
              <a:rPr lang="el-GR" smtClean="0"/>
              <a:t>‹#›</a:t>
            </a:fld>
            <a:endParaRPr lang="el-GR"/>
          </a:p>
        </p:txBody>
      </p:sp>
    </p:spTree>
    <p:extLst>
      <p:ext uri="{BB962C8B-B14F-4D97-AF65-F5344CB8AC3E}">
        <p14:creationId xmlns:p14="http://schemas.microsoft.com/office/powerpoint/2010/main" val="110896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7E198723-241A-4075-B86D-190A7B3EEE37}" type="datetimeFigureOut">
              <a:rPr lang="el-GR" smtClean="0"/>
              <a:t>22/1/2024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B1D936ED-2206-4A31-A162-811A9D24978A}" type="slidenum">
              <a:rPr lang="el-GR" smtClean="0"/>
              <a:t>‹#›</a:t>
            </a:fld>
            <a:endParaRPr lang="el-GR"/>
          </a:p>
        </p:txBody>
      </p:sp>
    </p:spTree>
    <p:extLst>
      <p:ext uri="{BB962C8B-B14F-4D97-AF65-F5344CB8AC3E}">
        <p14:creationId xmlns:p14="http://schemas.microsoft.com/office/powerpoint/2010/main" val="1547139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7E198723-241A-4075-B86D-190A7B3EEE37}" type="datetimeFigureOut">
              <a:rPr lang="el-GR" smtClean="0"/>
              <a:t>22/1/2024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B1D936ED-2206-4A31-A162-811A9D24978A}" type="slidenum">
              <a:rPr lang="el-GR" smtClean="0"/>
              <a:t>‹#›</a:t>
            </a:fld>
            <a:endParaRPr lang="el-GR"/>
          </a:p>
        </p:txBody>
      </p:sp>
    </p:spTree>
    <p:extLst>
      <p:ext uri="{BB962C8B-B14F-4D97-AF65-F5344CB8AC3E}">
        <p14:creationId xmlns:p14="http://schemas.microsoft.com/office/powerpoint/2010/main" val="106540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7E198723-241A-4075-B86D-190A7B3EEE37}" type="datetimeFigureOut">
              <a:rPr lang="el-GR" smtClean="0"/>
              <a:t>22/1/2024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B1D936ED-2206-4A31-A162-811A9D24978A}" type="slidenum">
              <a:rPr lang="el-GR" smtClean="0"/>
              <a:t>‹#›</a:t>
            </a:fld>
            <a:endParaRPr lang="el-GR"/>
          </a:p>
        </p:txBody>
      </p:sp>
    </p:spTree>
    <p:extLst>
      <p:ext uri="{BB962C8B-B14F-4D97-AF65-F5344CB8AC3E}">
        <p14:creationId xmlns:p14="http://schemas.microsoft.com/office/powerpoint/2010/main" val="2557105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7E198723-241A-4075-B86D-190A7B3EEE37}" type="datetimeFigureOut">
              <a:rPr lang="el-GR" smtClean="0"/>
              <a:t>22/1/2024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1D936ED-2206-4A31-A162-811A9D24978A}" type="slidenum">
              <a:rPr lang="el-GR" smtClean="0"/>
              <a:t>‹#›</a:t>
            </a:fld>
            <a:endParaRPr lang="el-GR"/>
          </a:p>
        </p:txBody>
      </p:sp>
    </p:spTree>
    <p:extLst>
      <p:ext uri="{BB962C8B-B14F-4D97-AF65-F5344CB8AC3E}">
        <p14:creationId xmlns:p14="http://schemas.microsoft.com/office/powerpoint/2010/main" val="2639477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7E198723-241A-4075-B86D-190A7B3EEE37}" type="datetimeFigureOut">
              <a:rPr lang="el-GR" smtClean="0"/>
              <a:t>22/1/2024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1D936ED-2206-4A31-A162-811A9D24978A}" type="slidenum">
              <a:rPr lang="el-GR" smtClean="0"/>
              <a:t>‹#›</a:t>
            </a:fld>
            <a:endParaRPr lang="el-GR"/>
          </a:p>
        </p:txBody>
      </p:sp>
    </p:spTree>
    <p:extLst>
      <p:ext uri="{BB962C8B-B14F-4D97-AF65-F5344CB8AC3E}">
        <p14:creationId xmlns:p14="http://schemas.microsoft.com/office/powerpoint/2010/main" val="729445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198723-241A-4075-B86D-190A7B3EEE37}" type="datetimeFigureOut">
              <a:rPr lang="el-GR" smtClean="0"/>
              <a:t>22/1/2024</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936ED-2206-4A31-A162-811A9D24978A}" type="slidenum">
              <a:rPr lang="el-GR" smtClean="0"/>
              <a:t>‹#›</a:t>
            </a:fld>
            <a:endParaRPr lang="el-GR"/>
          </a:p>
        </p:txBody>
      </p:sp>
    </p:spTree>
    <p:extLst>
      <p:ext uri="{BB962C8B-B14F-4D97-AF65-F5344CB8AC3E}">
        <p14:creationId xmlns:p14="http://schemas.microsoft.com/office/powerpoint/2010/main" val="1528641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0qXjh6W5jvc" TargetMode="External"/><Relationship Id="rId2" Type="http://schemas.openxmlformats.org/officeDocument/2006/relationships/hyperlink" Target="https://www.youtube.com/watch?v=eS6R131MbL0" TargetMode="Externa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s://www.youtube.com/watch?v=n3dD_6j21a8"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s://www.youtube.com/watch?v=UqtFvSKhKm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hyperlink" Target="https://www.youtube.com/watch?v=_b6NcbB24G8"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hyperlink" Target="https://www.youtube.com/watch?v=m4p1h-EoYsQ"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hyperlink" Target="https://www.youtube.com/watch?v=m-MY9tV2CM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https://www.youtube.com/watch?v=r37GX78CTB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e5wUilOeOmg"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hyperlink" Target="https://frapress.gr/2016/02/cineuresi-kostas-christides/" TargetMode="External"/><Relationship Id="rId1" Type="http://schemas.openxmlformats.org/officeDocument/2006/relationships/slideLayout" Target="../slideLayouts/slideLayout2.xml"/><Relationship Id="rId4" Type="http://schemas.openxmlformats.org/officeDocument/2006/relationships/hyperlink" Target="https://www.youtube.com/watch?v=29_cQWJvWy4&amp;t=401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el.wikipedia.org/wiki/%CE%91%CE%BD" TargetMode="External"/><Relationship Id="rId3" Type="http://schemas.openxmlformats.org/officeDocument/2006/relationships/hyperlink" Target="https://www.athinorama.gr/cinema/movie/glukos_noembris-1006455.html" TargetMode="External"/><Relationship Id="rId7" Type="http://schemas.openxmlformats.org/officeDocument/2006/relationships/hyperlink" Target="https://www.imdb.com/title/tt0413300/" TargetMode="External"/><Relationship Id="rId2" Type="http://schemas.openxmlformats.org/officeDocument/2006/relationships/hyperlink" Target="https://www.dvd-trailers.gr/posters/o_exorkismos_tis_emily_rose_2005.jpg" TargetMode="External"/><Relationship Id="rId1" Type="http://schemas.openxmlformats.org/officeDocument/2006/relationships/slideLayout" Target="../slideLayouts/slideLayout2.xml"/><Relationship Id="rId6" Type="http://schemas.openxmlformats.org/officeDocument/2006/relationships/hyperlink" Target="http://m.ishow.gr/production/211768/the-hurricane" TargetMode="External"/><Relationship Id="rId11" Type="http://schemas.openxmlformats.org/officeDocument/2006/relationships/hyperlink" Target="https://en.wikipedia.org/wiki/Dark_Ride_(film)" TargetMode="External"/><Relationship Id="rId5" Type="http://schemas.openxmlformats.org/officeDocument/2006/relationships/hyperlink" Target="https://www.athinorama.gr/cinema/movie/ta_nautiliaka_nea-1006704.html" TargetMode="External"/><Relationship Id="rId10" Type="http://schemas.openxmlformats.org/officeDocument/2006/relationships/hyperlink" Target="https://www.imdb.com/title/tt1836944/" TargetMode="External"/><Relationship Id="rId4" Type="http://schemas.openxmlformats.org/officeDocument/2006/relationships/hyperlink" Target="https://www.athinorama.gr/cinema/movie/dipli_pagida-1006030.html" TargetMode="External"/><Relationship Id="rId9" Type="http://schemas.openxmlformats.org/officeDocument/2006/relationships/hyperlink" Target="http://www.veniaminlesviossociety.gr/%CE%9D%CE%AD%CE%B1/ArtMID/548/ArticleID/93/%CE%A0%CF%81%CE%BF%CE%B2%CE%BF%CE%BB%CE%AE-%CF%84%CE%B1%CE%B9%CE%BD%CE%AF%CE%B1%CF%82---%CE%88%CE%BD%CE%B1%CF%82-%CE%AC%CE%BB%CE%BB%CE%BF%CF%82-%CE%BA%CF%8C%CF%83%CE%BC%CE%BF%CF%82-Worlds-apart"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en.wikipedia.org/wiki/Killing_Season_(film)" TargetMode="External"/><Relationship Id="rId13" Type="http://schemas.openxmlformats.org/officeDocument/2006/relationships/hyperlink" Target="https://www.imdb.com/title/tt0954926/" TargetMode="External"/><Relationship Id="rId3" Type="http://schemas.openxmlformats.org/officeDocument/2006/relationships/hyperlink" Target="https://www.imdb.com/title/tt1230211/" TargetMode="External"/><Relationship Id="rId7" Type="http://schemas.openxmlformats.org/officeDocument/2006/relationships/hyperlink" Target="https://www.dvd-trailers.gr/tainia/o_pyrinas_2003/" TargetMode="External"/><Relationship Id="rId12" Type="http://schemas.openxmlformats.org/officeDocument/2006/relationships/hyperlink" Target="https://www.thessalonikiguide.gr/tainia/oi-enorkoi-2003/" TargetMode="External"/><Relationship Id="rId2" Type="http://schemas.openxmlformats.org/officeDocument/2006/relationships/hyperlink" Target="https://www.imdb.com/title/tt0412297/" TargetMode="External"/><Relationship Id="rId1" Type="http://schemas.openxmlformats.org/officeDocument/2006/relationships/slideLayout" Target="../slideLayouts/slideLayout2.xml"/><Relationship Id="rId6" Type="http://schemas.openxmlformats.org/officeDocument/2006/relationships/hyperlink" Target="https://imaginestores.gr/product/%CE%BA%CF%89%CE%B4%CE%B9%CE%BA%CF%8C%CF%82-swordfish/" TargetMode="External"/><Relationship Id="rId11" Type="http://schemas.openxmlformats.org/officeDocument/2006/relationships/hyperlink" Target="https://www.athinorama.gr/cinema/movie/i_agapi_thelei_to_xrono_tis-1008980.html" TargetMode="External"/><Relationship Id="rId5" Type="http://schemas.openxmlformats.org/officeDocument/2006/relationships/hyperlink" Target="https://tenies-online.best/load/1-1-0-19518" TargetMode="External"/><Relationship Id="rId10" Type="http://schemas.openxmlformats.org/officeDocument/2006/relationships/hyperlink" Target="https://www.athinorama.gr/cinema/movie/thanasimos_episkeptis-1008480.html" TargetMode="External"/><Relationship Id="rId4" Type="http://schemas.openxmlformats.org/officeDocument/2006/relationships/hyperlink" Target="https://www.imdb.com/title/tt5838200/" TargetMode="External"/><Relationship Id="rId9" Type="http://schemas.openxmlformats.org/officeDocument/2006/relationships/hyperlink" Target="http://www.videoland.gr/bandits" TargetMode="External"/><Relationship Id="rId14" Type="http://schemas.openxmlformats.org/officeDocument/2006/relationships/hyperlink" Target="https://www.imdb.com/title/tt1799516/"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athinorama.gr/cinema/movie/aigaio_sos-10062677.html" TargetMode="External"/><Relationship Id="rId3" Type="http://schemas.openxmlformats.org/officeDocument/2006/relationships/hyperlink" Target="https://www.themoviedb.org/movie/121365-poker-face" TargetMode="External"/><Relationship Id="rId7" Type="http://schemas.openxmlformats.org/officeDocument/2006/relationships/hyperlink" Target="https://neoskosmos.com/en/24288/greek-crisis-animated-in-short-film/" TargetMode="External"/><Relationship Id="rId12" Type="http://schemas.openxmlformats.org/officeDocument/2006/relationships/hyperlink" Target="https://www.backstage24.gr/52895/" TargetMode="External"/><Relationship Id="rId2" Type="http://schemas.openxmlformats.org/officeDocument/2006/relationships/hyperlink" Target="https://en.wikipedia.org/wiki/Pet_Sematary_(2019_film)" TargetMode="External"/><Relationship Id="rId1" Type="http://schemas.openxmlformats.org/officeDocument/2006/relationships/slideLayout" Target="../slideLayouts/slideLayout2.xml"/><Relationship Id="rId6" Type="http://schemas.openxmlformats.org/officeDocument/2006/relationships/hyperlink" Target="https://frapress.gr/2016/02/cineuresi-kostas-christides/" TargetMode="External"/><Relationship Id="rId11" Type="http://schemas.openxmlformats.org/officeDocument/2006/relationships/hyperlink" Target="https://www.alfa-studies.gr/o-maestros-tou-hollywood-kwsta-xrhstidh-sto-alfa-studies-thessalonikis/" TargetMode="External"/><Relationship Id="rId5" Type="http://schemas.openxmlformats.org/officeDocument/2006/relationships/hyperlink" Target="https://parallaximag.gr/life/enas-thessalonikios-synthetis-pou-diaprepei-sto-hollywood-tora-katakta-kai-to-netflix" TargetMode="External"/><Relationship Id="rId10" Type="http://schemas.openxmlformats.org/officeDocument/2006/relationships/hyperlink" Target="http://www.ethnos.gr/article.asp?catid=22769&amp;subid=2&amp;pubid=64317429" TargetMode="External"/><Relationship Id="rId4" Type="http://schemas.openxmlformats.org/officeDocument/2006/relationships/hyperlink" Target="https://www.larissanet.gr/2019/03/29/apo-to-cholygount-stin-larisa-o-kostas-christidis-fot/" TargetMode="External"/><Relationship Id="rId9" Type="http://schemas.openxmlformats.org/officeDocument/2006/relationships/hyperlink" Target="https://blogs.sch.gr/8gymkala/archives/1635"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g"/></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 Id="rId9"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endParaRPr lang="el-GR"/>
          </a:p>
        </p:txBody>
      </p:sp>
      <p:sp>
        <p:nvSpPr>
          <p:cNvPr id="3" name="Υπότιτλος 2"/>
          <p:cNvSpPr>
            <a:spLocks noGrp="1"/>
          </p:cNvSpPr>
          <p:nvPr>
            <p:ph type="subTitle" idx="1"/>
          </p:nvPr>
        </p:nvSpPr>
        <p:spPr/>
        <p:txBody>
          <a:bodyPr/>
          <a:lstStyle/>
          <a:p>
            <a:endParaRPr lang="el-G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59"/>
            <a:ext cx="11937167" cy="6867159"/>
          </a:xfrm>
          <a:prstGeom prst="rect">
            <a:avLst/>
          </a:prstGeom>
        </p:spPr>
      </p:pic>
    </p:spTree>
    <p:extLst>
      <p:ext uri="{BB962C8B-B14F-4D97-AF65-F5344CB8AC3E}">
        <p14:creationId xmlns:p14="http://schemas.microsoft.com/office/powerpoint/2010/main" val="72143499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85000"/>
                <a:lumOff val="15000"/>
              </a:schemeClr>
            </a:gs>
            <a:gs pos="75000">
              <a:schemeClr val="tx1">
                <a:lumMod val="85000"/>
                <a:lumOff val="15000"/>
              </a:schemeClr>
            </a:gs>
            <a:gs pos="90000">
              <a:schemeClr val="tx2"/>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30399" y="2986644"/>
            <a:ext cx="11497456" cy="3871356"/>
          </a:xfrm>
        </p:spPr>
        <p:txBody>
          <a:bodyPr>
            <a:normAutofit lnSpcReduction="10000"/>
          </a:bodyPr>
          <a:lstStyle/>
          <a:p>
            <a:pPr marL="0" indent="0">
              <a:buNone/>
            </a:pPr>
            <a:r>
              <a:rPr lang="en-US" sz="2400" dirty="0"/>
              <a:t> </a:t>
            </a:r>
            <a:r>
              <a:rPr lang="en-US" sz="2400" i="1" dirty="0">
                <a:solidFill>
                  <a:schemeClr val="accent3">
                    <a:lumMod val="20000"/>
                    <a:lumOff val="80000"/>
                  </a:schemeClr>
                </a:solidFill>
                <a:latin typeface="+mj-lt"/>
              </a:rPr>
              <a:t>”In 2010 I had the privilege to compose the music for the biographical documentary, "With Great Power: The Stan Lee story". Undoubtedly, the most amazing moment of the whole project and of course one of the best in my career, was when Stan Lee himself, walked into the recording stage of Capitol Records, where he met 90+ young musicians who came from all over the country in order to be part of this recording session. The room went crazy. Everyone was so ecstatic seeing this 88 years old man at the time, being full of life, energy, passion, and joy for what he was doing. He is a True Legend, A True Believer. R.I.P Stan Lee. “</a:t>
            </a:r>
          </a:p>
          <a:p>
            <a:pPr marL="0" indent="0" algn="ctr">
              <a:buNone/>
            </a:pPr>
            <a:r>
              <a:rPr lang="en-US" sz="2400" dirty="0">
                <a:solidFill>
                  <a:schemeClr val="accent3">
                    <a:lumMod val="20000"/>
                    <a:lumOff val="80000"/>
                  </a:schemeClr>
                </a:solidFill>
              </a:rPr>
              <a:t>With Great Power: The Stan Lee Story (Official Trailer</a:t>
            </a:r>
            <a:r>
              <a:rPr lang="el-GR" sz="2400" dirty="0">
                <a:solidFill>
                  <a:schemeClr val="accent3">
                    <a:lumMod val="20000"/>
                    <a:lumOff val="80000"/>
                  </a:schemeClr>
                </a:solidFill>
              </a:rPr>
              <a:t>)</a:t>
            </a:r>
            <a:endParaRPr lang="en-US" sz="2400" dirty="0">
              <a:solidFill>
                <a:schemeClr val="accent3">
                  <a:lumMod val="20000"/>
                  <a:lumOff val="80000"/>
                </a:schemeClr>
              </a:solidFill>
            </a:endParaRPr>
          </a:p>
          <a:p>
            <a:pPr marL="0" indent="0" algn="ctr">
              <a:buNone/>
            </a:pPr>
            <a:r>
              <a:rPr lang="en-US" sz="2400" dirty="0">
                <a:hlinkClick r:id="rId2"/>
              </a:rPr>
              <a:t>https://www.youtube.com/watch?v=eS6R131MbL0</a:t>
            </a:r>
            <a:r>
              <a:rPr lang="en-US" sz="2400" dirty="0"/>
              <a:t> </a:t>
            </a:r>
          </a:p>
          <a:p>
            <a:pPr algn="ctr"/>
            <a:r>
              <a:rPr lang="en-US" sz="2400" dirty="0">
                <a:solidFill>
                  <a:schemeClr val="accent3">
                    <a:lumMod val="20000"/>
                    <a:lumOff val="80000"/>
                  </a:schemeClr>
                </a:solidFill>
              </a:rPr>
              <a:t>Stan Lee, The True Believer</a:t>
            </a:r>
          </a:p>
          <a:p>
            <a:pPr algn="ctr"/>
            <a:r>
              <a:rPr lang="en-US" sz="2400" dirty="0">
                <a:hlinkClick r:id="rId3"/>
              </a:rPr>
              <a:t>https://www.youtube.com/watch?v=0qXjh6W5jvc</a:t>
            </a:r>
            <a:r>
              <a:rPr lang="en-US" sz="2400" dirty="0"/>
              <a:t> </a:t>
            </a:r>
          </a:p>
          <a:p>
            <a:pPr marL="0" indent="0">
              <a:buNone/>
            </a:pPr>
            <a:endParaRPr lang="el-GR" sz="2400" i="1" dirty="0">
              <a:solidFill>
                <a:schemeClr val="accent3">
                  <a:lumMod val="20000"/>
                  <a:lumOff val="80000"/>
                </a:schemeClr>
              </a:solidFill>
              <a:latin typeface="+mj-lt"/>
            </a:endParaRPr>
          </a:p>
          <a:p>
            <a:pPr marL="0" indent="0">
              <a:buNone/>
            </a:pPr>
            <a:endParaRPr lang="el-GR" dirty="0"/>
          </a:p>
        </p:txBody>
      </p:sp>
      <p:pic>
        <p:nvPicPr>
          <p:cNvPr id="4" name="Εικόνα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8315" y="0"/>
            <a:ext cx="4313685" cy="2877228"/>
          </a:xfrm>
          <a:prstGeom prst="rect">
            <a:avLst/>
          </a:prstGeom>
        </p:spPr>
      </p:pic>
    </p:spTree>
    <p:extLst>
      <p:ext uri="{BB962C8B-B14F-4D97-AF65-F5344CB8AC3E}">
        <p14:creationId xmlns:p14="http://schemas.microsoft.com/office/powerpoint/2010/main" val="38428055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99803" y="4204742"/>
            <a:ext cx="11602387" cy="2653258"/>
          </a:xfrm>
        </p:spPr>
        <p:txBody>
          <a:bodyPr>
            <a:normAutofit fontScale="85000" lnSpcReduction="20000"/>
          </a:bodyPr>
          <a:lstStyle/>
          <a:p>
            <a:pPr marL="0" indent="0" algn="ctr">
              <a:buNone/>
            </a:pPr>
            <a:r>
              <a:rPr lang="el-GR" dirty="0">
                <a:solidFill>
                  <a:schemeClr val="accent3">
                    <a:lumMod val="20000"/>
                    <a:lumOff val="80000"/>
                  </a:schemeClr>
                </a:solidFill>
              </a:rPr>
              <a:t>Ο Κώστας Χρηστίδης όμως υπογράφει τη μουσική και στη μικρού μήκους ταινία κινουμένων σχεδίων </a:t>
            </a:r>
            <a:r>
              <a:rPr lang="el-GR" b="1" dirty="0">
                <a:solidFill>
                  <a:schemeClr val="accent3">
                    <a:lumMod val="20000"/>
                    <a:lumOff val="80000"/>
                  </a:schemeClr>
                </a:solidFill>
              </a:rPr>
              <a:t>«</a:t>
            </a:r>
            <a:r>
              <a:rPr lang="el-GR" b="1" dirty="0" err="1">
                <a:solidFill>
                  <a:schemeClr val="accent3">
                    <a:lumMod val="20000"/>
                    <a:lumOff val="80000"/>
                  </a:schemeClr>
                </a:solidFill>
              </a:rPr>
              <a:t>Dinner</a:t>
            </a:r>
            <a:r>
              <a:rPr lang="el-GR" b="1" dirty="0">
                <a:solidFill>
                  <a:schemeClr val="accent3">
                    <a:lumMod val="20000"/>
                    <a:lumOff val="80000"/>
                  </a:schemeClr>
                </a:solidFill>
              </a:rPr>
              <a:t> for </a:t>
            </a:r>
            <a:r>
              <a:rPr lang="el-GR" b="1" dirty="0" err="1">
                <a:solidFill>
                  <a:schemeClr val="accent3">
                    <a:lumMod val="20000"/>
                    <a:lumOff val="80000"/>
                  </a:schemeClr>
                </a:solidFill>
              </a:rPr>
              <a:t>Few</a:t>
            </a:r>
            <a:r>
              <a:rPr lang="el-GR" b="1" dirty="0">
                <a:solidFill>
                  <a:schemeClr val="accent3">
                    <a:lumMod val="20000"/>
                    <a:lumOff val="80000"/>
                  </a:schemeClr>
                </a:solidFill>
              </a:rPr>
              <a:t>»</a:t>
            </a:r>
            <a:r>
              <a:rPr lang="el-GR" dirty="0">
                <a:solidFill>
                  <a:schemeClr val="accent3">
                    <a:lumMod val="20000"/>
                    <a:lumOff val="80000"/>
                  </a:schemeClr>
                </a:solidFill>
              </a:rPr>
              <a:t> (εμπνευσμένη από την οικονομική κρίση) του διακεκριμένου σκηνοθέτη της </a:t>
            </a:r>
            <a:r>
              <a:rPr lang="el-GR" dirty="0" err="1">
                <a:solidFill>
                  <a:schemeClr val="accent3">
                    <a:lumMod val="20000"/>
                    <a:lumOff val="80000"/>
                  </a:schemeClr>
                </a:solidFill>
              </a:rPr>
              <a:t>Warner</a:t>
            </a:r>
            <a:r>
              <a:rPr lang="el-GR" dirty="0">
                <a:solidFill>
                  <a:schemeClr val="accent3">
                    <a:lumMod val="20000"/>
                    <a:lumOff val="80000"/>
                  </a:schemeClr>
                </a:solidFill>
              </a:rPr>
              <a:t> </a:t>
            </a:r>
            <a:r>
              <a:rPr lang="el-GR" dirty="0" err="1">
                <a:solidFill>
                  <a:schemeClr val="accent3">
                    <a:lumMod val="20000"/>
                    <a:lumOff val="80000"/>
                  </a:schemeClr>
                </a:solidFill>
              </a:rPr>
              <a:t>Brothers</a:t>
            </a:r>
            <a:r>
              <a:rPr lang="el-GR" dirty="0">
                <a:solidFill>
                  <a:schemeClr val="accent3">
                    <a:lumMod val="20000"/>
                    <a:lumOff val="80000"/>
                  </a:schemeClr>
                </a:solidFill>
              </a:rPr>
              <a:t>, Νάσου </a:t>
            </a:r>
            <a:r>
              <a:rPr lang="el-GR" dirty="0" err="1">
                <a:solidFill>
                  <a:schemeClr val="accent3">
                    <a:lumMod val="20000"/>
                    <a:lumOff val="80000"/>
                  </a:schemeClr>
                </a:solidFill>
              </a:rPr>
              <a:t>Βακάλη</a:t>
            </a:r>
            <a:r>
              <a:rPr lang="el-GR" dirty="0">
                <a:solidFill>
                  <a:schemeClr val="accent3">
                    <a:lumMod val="20000"/>
                    <a:lumOff val="80000"/>
                  </a:schemeClr>
                </a:solidFill>
              </a:rPr>
              <a:t>, η οποία έχει μέχρι στιγμής κερδίσει 82 βραβεία, Ο Κώστας Χρηστίδης έχει πάρει τρία βραβεία μεταξύ των οποίων το βραβείο καλύτερης μουσικής στο Φεστιβάλ ταινιών μικρού μήκους της Δράμας.</a:t>
            </a:r>
          </a:p>
          <a:p>
            <a:pPr marL="0" indent="0" algn="ctr">
              <a:buNone/>
            </a:pPr>
            <a:r>
              <a:rPr lang="el-GR" dirty="0">
                <a:solidFill>
                  <a:schemeClr val="accent4"/>
                </a:solidFill>
              </a:rPr>
              <a:t> </a:t>
            </a:r>
            <a:r>
              <a:rPr lang="en-US" dirty="0">
                <a:solidFill>
                  <a:schemeClr val="accent2"/>
                </a:solidFill>
              </a:rPr>
              <a:t>DINNER FOR FEW TRAILER</a:t>
            </a:r>
          </a:p>
          <a:p>
            <a:pPr marL="0" indent="0" algn="ctr">
              <a:buNone/>
            </a:pPr>
            <a:r>
              <a:rPr lang="en-US" dirty="0">
                <a:solidFill>
                  <a:schemeClr val="accent4"/>
                </a:solidFill>
                <a:hlinkClick r:id="rId2"/>
              </a:rPr>
              <a:t>https://www.youtube.com/watch?v=n3dD_6j21a8</a:t>
            </a:r>
            <a:r>
              <a:rPr lang="en-US" dirty="0">
                <a:solidFill>
                  <a:schemeClr val="accent4"/>
                </a:solidFill>
              </a:rPr>
              <a:t> </a:t>
            </a:r>
            <a:br>
              <a:rPr lang="el-GR" dirty="0">
                <a:solidFill>
                  <a:schemeClr val="accent4"/>
                </a:solidFill>
              </a:rPr>
            </a:br>
            <a:endParaRPr lang="el-GR" dirty="0">
              <a:solidFill>
                <a:schemeClr val="accent4"/>
              </a:solidFill>
            </a:endParaRP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6860" y="132102"/>
            <a:ext cx="5308271" cy="3981204"/>
          </a:xfrm>
          <a:prstGeom prst="rect">
            <a:avLst/>
          </a:prstGeom>
        </p:spPr>
      </p:pic>
    </p:spTree>
    <p:extLst>
      <p:ext uri="{BB962C8B-B14F-4D97-AF65-F5344CB8AC3E}">
        <p14:creationId xmlns:p14="http://schemas.microsoft.com/office/powerpoint/2010/main" val="20178409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19921" y="4601980"/>
            <a:ext cx="11857219" cy="2256020"/>
          </a:xfrm>
        </p:spPr>
        <p:txBody>
          <a:bodyPr>
            <a:normAutofit fontScale="92500" lnSpcReduction="10000"/>
          </a:bodyPr>
          <a:lstStyle/>
          <a:p>
            <a:pPr marL="0" indent="0" algn="ctr">
              <a:buNone/>
            </a:pPr>
            <a:r>
              <a:rPr lang="el-GR" dirty="0">
                <a:solidFill>
                  <a:schemeClr val="accent3">
                    <a:lumMod val="20000"/>
                    <a:lumOff val="80000"/>
                  </a:schemeClr>
                </a:solidFill>
              </a:rPr>
              <a:t>Έχει συνθέσει  τη μουσική για το “</a:t>
            </a:r>
            <a:r>
              <a:rPr lang="el-GR" b="1" dirty="0" err="1">
                <a:solidFill>
                  <a:schemeClr val="accent3">
                    <a:lumMod val="20000"/>
                    <a:lumOff val="80000"/>
                  </a:schemeClr>
                </a:solidFill>
              </a:rPr>
              <a:t>Benji</a:t>
            </a:r>
            <a:r>
              <a:rPr lang="el-GR" dirty="0">
                <a:solidFill>
                  <a:schemeClr val="accent3">
                    <a:lumMod val="20000"/>
                    <a:lumOff val="80000"/>
                  </a:schemeClr>
                </a:solidFill>
              </a:rPr>
              <a:t>”, το αδέσποτο μικρό σκυλάκι που με τις περιπέτειές του έγινε ένας από τους πιο αγαπημένους κινηματογραφικούς χαρακτήρες της Αμερικής στις δεκαετίες του ‘70 και του ’80, το οποίο προβάλλεται από το NETFLIX.</a:t>
            </a:r>
          </a:p>
          <a:p>
            <a:pPr marL="0" indent="0" algn="ctr">
              <a:buNone/>
            </a:pPr>
            <a:r>
              <a:rPr lang="en-US" dirty="0" err="1">
                <a:solidFill>
                  <a:schemeClr val="accent2"/>
                </a:solidFill>
              </a:rPr>
              <a:t>Benji</a:t>
            </a:r>
            <a:r>
              <a:rPr lang="en-US" dirty="0">
                <a:solidFill>
                  <a:schemeClr val="accent2"/>
                </a:solidFill>
              </a:rPr>
              <a:t> | Official Trailer [HD] | Netflix</a:t>
            </a:r>
          </a:p>
          <a:p>
            <a:pPr marL="0" indent="0" algn="ctr">
              <a:buNone/>
            </a:pPr>
            <a:r>
              <a:rPr lang="en-US" dirty="0">
                <a:solidFill>
                  <a:schemeClr val="accent4"/>
                </a:solidFill>
                <a:hlinkClick r:id="rId2"/>
              </a:rPr>
              <a:t>https://www.youtube.com/watch?v=UqtFvSKhKmA</a:t>
            </a:r>
            <a:r>
              <a:rPr lang="en-US" dirty="0">
                <a:solidFill>
                  <a:schemeClr val="accent4"/>
                </a:solidFill>
              </a:rPr>
              <a:t> </a:t>
            </a:r>
            <a:endParaRPr lang="el-GR" dirty="0">
              <a:solidFill>
                <a:schemeClr val="accent4"/>
              </a:solidFill>
            </a:endParaRP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0656" y="112782"/>
            <a:ext cx="2975747" cy="4381869"/>
          </a:xfrm>
          <a:prstGeom prst="rect">
            <a:avLst/>
          </a:prstGeom>
        </p:spPr>
      </p:pic>
    </p:spTree>
    <p:extLst>
      <p:ext uri="{BB962C8B-B14F-4D97-AF65-F5344CB8AC3E}">
        <p14:creationId xmlns:p14="http://schemas.microsoft.com/office/powerpoint/2010/main" val="31443754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5216577"/>
            <a:ext cx="10515600" cy="1515022"/>
          </a:xfrm>
        </p:spPr>
        <p:txBody>
          <a:bodyPr>
            <a:normAutofit fontScale="92500" lnSpcReduction="10000"/>
          </a:bodyPr>
          <a:lstStyle/>
          <a:p>
            <a:pPr marL="0" indent="0" algn="ctr" fontAlgn="base">
              <a:buNone/>
            </a:pPr>
            <a:r>
              <a:rPr lang="el-GR" dirty="0">
                <a:solidFill>
                  <a:schemeClr val="accent3">
                    <a:lumMod val="20000"/>
                    <a:lumOff val="80000"/>
                  </a:schemeClr>
                </a:solidFill>
              </a:rPr>
              <a:t>Συνέθεσε τη μουσική από την η επιτυχημένη κωμωδία του </a:t>
            </a:r>
            <a:r>
              <a:rPr lang="el-GR" dirty="0" err="1">
                <a:solidFill>
                  <a:schemeClr val="accent3">
                    <a:lumMod val="20000"/>
                    <a:lumOff val="80000"/>
                  </a:schemeClr>
                </a:solidFill>
              </a:rPr>
              <a:t>Πιέρρου</a:t>
            </a:r>
            <a:r>
              <a:rPr lang="el-GR" dirty="0">
                <a:solidFill>
                  <a:schemeClr val="accent3">
                    <a:lumMod val="20000"/>
                    <a:lumOff val="80000"/>
                  </a:schemeClr>
                </a:solidFill>
              </a:rPr>
              <a:t> </a:t>
            </a:r>
            <a:r>
              <a:rPr lang="el-GR" dirty="0" err="1">
                <a:solidFill>
                  <a:schemeClr val="accent3">
                    <a:lumMod val="20000"/>
                    <a:lumOff val="80000"/>
                  </a:schemeClr>
                </a:solidFill>
              </a:rPr>
              <a:t>Ανδρακάκου</a:t>
            </a:r>
            <a:r>
              <a:rPr lang="el-GR" dirty="0">
                <a:solidFill>
                  <a:schemeClr val="accent3">
                    <a:lumMod val="20000"/>
                    <a:lumOff val="80000"/>
                  </a:schemeClr>
                </a:solidFill>
              </a:rPr>
              <a:t>, “</a:t>
            </a:r>
            <a:r>
              <a:rPr lang="el-GR" dirty="0" err="1">
                <a:solidFill>
                  <a:schemeClr val="accent3">
                    <a:lumMod val="20000"/>
                    <a:lumOff val="80000"/>
                  </a:schemeClr>
                </a:solidFill>
              </a:rPr>
              <a:t>Aιγαίο</a:t>
            </a:r>
            <a:r>
              <a:rPr lang="el-GR" dirty="0">
                <a:solidFill>
                  <a:schemeClr val="accent3">
                    <a:lumMod val="20000"/>
                    <a:lumOff val="80000"/>
                  </a:schemeClr>
                </a:solidFill>
              </a:rPr>
              <a:t> S.O.S.</a:t>
            </a:r>
            <a:r>
              <a:rPr lang="en-US" dirty="0">
                <a:solidFill>
                  <a:schemeClr val="accent3">
                    <a:lumMod val="20000"/>
                    <a:lumOff val="80000"/>
                  </a:schemeClr>
                </a:solidFill>
              </a:rPr>
              <a:t>” </a:t>
            </a:r>
            <a:r>
              <a:rPr lang="el-GR" dirty="0">
                <a:solidFill>
                  <a:schemeClr val="accent3">
                    <a:lumMod val="20000"/>
                    <a:lumOff val="80000"/>
                  </a:schemeClr>
                </a:solidFill>
              </a:rPr>
              <a:t>η οποία βγήκε στους κινηματογράφους το 2018</a:t>
            </a:r>
            <a:br>
              <a:rPr lang="el-GR" dirty="0"/>
            </a:br>
            <a:r>
              <a:rPr lang="el-GR" dirty="0">
                <a:solidFill>
                  <a:schemeClr val="accent2"/>
                </a:solidFill>
              </a:rPr>
              <a:t>ΑΙΓΑΙΟ: </a:t>
            </a:r>
            <a:r>
              <a:rPr lang="en-US" dirty="0">
                <a:solidFill>
                  <a:schemeClr val="accent2"/>
                </a:solidFill>
              </a:rPr>
              <a:t>SOS - OFFICIAL TRAILER</a:t>
            </a:r>
          </a:p>
          <a:p>
            <a:pPr marL="0" indent="0" algn="ctr">
              <a:buNone/>
            </a:pPr>
            <a:r>
              <a:rPr lang="en-US" dirty="0">
                <a:hlinkClick r:id="rId2"/>
              </a:rPr>
              <a:t>https://www.youtube.com/watch?v=_b6NcbB24G8</a:t>
            </a:r>
            <a:r>
              <a:rPr lang="en-US" dirty="0"/>
              <a:t> </a:t>
            </a:r>
            <a:endParaRPr lang="el-GR" dirty="0"/>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2391" y="88967"/>
            <a:ext cx="3587217" cy="5127610"/>
          </a:xfrm>
          <a:prstGeom prst="rect">
            <a:avLst/>
          </a:prstGeom>
        </p:spPr>
      </p:pic>
    </p:spTree>
    <p:extLst>
      <p:ext uri="{BB962C8B-B14F-4D97-AF65-F5344CB8AC3E}">
        <p14:creationId xmlns:p14="http://schemas.microsoft.com/office/powerpoint/2010/main" val="39504925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74063" y="4332158"/>
            <a:ext cx="11243872" cy="2900598"/>
          </a:xfrm>
        </p:spPr>
        <p:txBody>
          <a:bodyPr>
            <a:normAutofit fontScale="85000" lnSpcReduction="10000"/>
          </a:bodyPr>
          <a:lstStyle/>
          <a:p>
            <a:pPr marL="0" indent="0" algn="ctr" fontAlgn="base">
              <a:buNone/>
            </a:pPr>
            <a:r>
              <a:rPr lang="el-GR" dirty="0">
                <a:solidFill>
                  <a:schemeClr val="accent3">
                    <a:lumMod val="20000"/>
                    <a:lumOff val="80000"/>
                  </a:schemeClr>
                </a:solidFill>
              </a:rPr>
              <a:t>Με τον Χριστόφορο </a:t>
            </a:r>
            <a:r>
              <a:rPr lang="el-GR" dirty="0" err="1">
                <a:solidFill>
                  <a:schemeClr val="accent3">
                    <a:lumMod val="20000"/>
                    <a:lumOff val="80000"/>
                  </a:schemeClr>
                </a:solidFill>
              </a:rPr>
              <a:t>Παπακαλιάτη</a:t>
            </a:r>
            <a:r>
              <a:rPr lang="el-GR" dirty="0">
                <a:solidFill>
                  <a:schemeClr val="accent3">
                    <a:lumMod val="20000"/>
                    <a:lumOff val="80000"/>
                  </a:schemeClr>
                </a:solidFill>
              </a:rPr>
              <a:t> συνεργάστηκε για πρώτη φορά στο «Αν» και πρόσφατα στην ταινία «Ένας Άλλος Κόσμος».</a:t>
            </a:r>
          </a:p>
          <a:p>
            <a:pPr marL="0" indent="0" algn="ctr" fontAlgn="base">
              <a:buNone/>
            </a:pPr>
            <a:r>
              <a:rPr lang="el-GR" dirty="0">
                <a:solidFill>
                  <a:schemeClr val="accent3">
                    <a:lumMod val="20000"/>
                    <a:lumOff val="80000"/>
                  </a:schemeClr>
                </a:solidFill>
              </a:rPr>
              <a:t>Ο ίδιος λέει για τον Έλληνα δημιουργό: «</a:t>
            </a:r>
            <a:r>
              <a:rPr lang="el-GR" i="1" dirty="0">
                <a:solidFill>
                  <a:schemeClr val="accent3">
                    <a:lumMod val="20000"/>
                    <a:lumOff val="80000"/>
                  </a:schemeClr>
                </a:solidFill>
              </a:rPr>
              <a:t>Ο Χριστόφορος έχει τρέλα με τη μουσική και έχει άποψη. Και στις δυο ταινίες ήρθε στο </a:t>
            </a:r>
            <a:r>
              <a:rPr lang="el-GR" i="1" dirty="0" err="1">
                <a:solidFill>
                  <a:schemeClr val="accent3">
                    <a:lumMod val="20000"/>
                    <a:lumOff val="80000"/>
                  </a:schemeClr>
                </a:solidFill>
              </a:rPr>
              <a:t>Λος</a:t>
            </a:r>
            <a:r>
              <a:rPr lang="el-GR" i="1" dirty="0">
                <a:solidFill>
                  <a:schemeClr val="accent3">
                    <a:lumMod val="20000"/>
                    <a:lumOff val="80000"/>
                  </a:schemeClr>
                </a:solidFill>
              </a:rPr>
              <a:t> </a:t>
            </a:r>
            <a:r>
              <a:rPr lang="el-GR" i="1" dirty="0" err="1">
                <a:solidFill>
                  <a:schemeClr val="accent3">
                    <a:lumMod val="20000"/>
                    <a:lumOff val="80000"/>
                  </a:schemeClr>
                </a:solidFill>
              </a:rPr>
              <a:t>Αντζελες</a:t>
            </a:r>
            <a:r>
              <a:rPr lang="el-GR" i="1" dirty="0">
                <a:solidFill>
                  <a:schemeClr val="accent3">
                    <a:lumMod val="20000"/>
                    <a:lumOff val="80000"/>
                  </a:schemeClr>
                </a:solidFill>
              </a:rPr>
              <a:t> και δουλέψαμε στο </a:t>
            </a:r>
            <a:r>
              <a:rPr lang="el-GR" i="1" dirty="0" err="1">
                <a:solidFill>
                  <a:schemeClr val="accent3">
                    <a:lumMod val="20000"/>
                    <a:lumOff val="80000"/>
                  </a:schemeClr>
                </a:solidFill>
              </a:rPr>
              <a:t>στούντιό</a:t>
            </a:r>
            <a:r>
              <a:rPr lang="el-GR" i="1" dirty="0">
                <a:solidFill>
                  <a:schemeClr val="accent3">
                    <a:lumMod val="20000"/>
                    <a:lumOff val="80000"/>
                  </a:schemeClr>
                </a:solidFill>
              </a:rPr>
              <a:t> μου αρκετές ώρες. Η ηχογράφηση της μουσικής του “</a:t>
            </a:r>
            <a:r>
              <a:rPr lang="el-GR" i="1" dirty="0" err="1">
                <a:solidFill>
                  <a:schemeClr val="accent3">
                    <a:lumMod val="20000"/>
                    <a:lumOff val="80000"/>
                  </a:schemeClr>
                </a:solidFill>
              </a:rPr>
              <a:t>Ενας</a:t>
            </a:r>
            <a:r>
              <a:rPr lang="el-GR" i="1" dirty="0">
                <a:solidFill>
                  <a:schemeClr val="accent3">
                    <a:lumMod val="20000"/>
                    <a:lumOff val="80000"/>
                  </a:schemeClr>
                </a:solidFill>
              </a:rPr>
              <a:t> </a:t>
            </a:r>
            <a:r>
              <a:rPr lang="el-GR" i="1" dirty="0" err="1">
                <a:solidFill>
                  <a:schemeClr val="accent3">
                    <a:lumMod val="20000"/>
                    <a:lumOff val="80000"/>
                  </a:schemeClr>
                </a:solidFill>
              </a:rPr>
              <a:t>Αλλος</a:t>
            </a:r>
            <a:r>
              <a:rPr lang="el-GR" i="1" dirty="0">
                <a:solidFill>
                  <a:schemeClr val="accent3">
                    <a:lumMod val="20000"/>
                    <a:lumOff val="80000"/>
                  </a:schemeClr>
                </a:solidFill>
              </a:rPr>
              <a:t> Κόσμος” έγινε στην Πράγα με 75 άτομα ορχήστρα»</a:t>
            </a:r>
            <a:r>
              <a:rPr lang="el-GR" dirty="0">
                <a:solidFill>
                  <a:schemeClr val="accent3">
                    <a:lumMod val="20000"/>
                    <a:lumOff val="80000"/>
                  </a:schemeClr>
                </a:solidFill>
              </a:rPr>
              <a:t>. Σε ό,τι αφορά τον ελληνικό κινηματογράφο ο Κώστας Χρηστίδης είναι ξεκάθαρος: </a:t>
            </a:r>
            <a:r>
              <a:rPr lang="el-GR" i="1" dirty="0">
                <a:solidFill>
                  <a:schemeClr val="accent3">
                    <a:lumMod val="20000"/>
                    <a:lumOff val="80000"/>
                  </a:schemeClr>
                </a:solidFill>
              </a:rPr>
              <a:t>«Υπάρχουν μεγάλα ταλέντα, όμως ο ελληνικός κινηματογράφος “χωλαίνει” κυρίως στο τεχνολογικό κομμάτι».</a:t>
            </a:r>
            <a:br>
              <a:rPr lang="el-GR" dirty="0"/>
            </a:br>
            <a:endParaRPr lang="el-GR" dirty="0"/>
          </a:p>
        </p:txBody>
      </p:sp>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4792" y="240354"/>
            <a:ext cx="8023143" cy="4091803"/>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72" y="240355"/>
            <a:ext cx="2836680" cy="4096166"/>
          </a:xfrm>
          <a:prstGeom prst="rect">
            <a:avLst/>
          </a:prstGeom>
        </p:spPr>
      </p:pic>
    </p:spTree>
    <p:extLst>
      <p:ext uri="{BB962C8B-B14F-4D97-AF65-F5344CB8AC3E}">
        <p14:creationId xmlns:p14="http://schemas.microsoft.com/office/powerpoint/2010/main" val="20133965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32717" y="154234"/>
            <a:ext cx="3919896" cy="3847751"/>
          </a:xfrm>
        </p:spPr>
      </p:pic>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551" y="154234"/>
            <a:ext cx="5130334" cy="3847751"/>
          </a:xfrm>
          <a:prstGeom prst="rect">
            <a:avLst/>
          </a:prstGeom>
        </p:spPr>
      </p:pic>
      <p:sp>
        <p:nvSpPr>
          <p:cNvPr id="5" name="Θέση περιεχομένου 2"/>
          <p:cNvSpPr txBox="1">
            <a:spLocks/>
          </p:cNvSpPr>
          <p:nvPr/>
        </p:nvSpPr>
        <p:spPr>
          <a:xfrm>
            <a:off x="790700" y="4927286"/>
            <a:ext cx="10515600" cy="11167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l-GR" dirty="0">
                <a:solidFill>
                  <a:schemeClr val="accent3">
                    <a:lumMod val="20000"/>
                    <a:lumOff val="80000"/>
                  </a:schemeClr>
                </a:solidFill>
              </a:rPr>
              <a:t>Ένας άλλος κόσμος | Ηχογραφώντας τη μουσική της ταινίας</a:t>
            </a:r>
            <a:endParaRPr lang="el-GR" dirty="0">
              <a:solidFill>
                <a:schemeClr val="accent3">
                  <a:lumMod val="20000"/>
                  <a:lumOff val="80000"/>
                </a:schemeClr>
              </a:solidFill>
              <a:hlinkClick r:id="rId4"/>
            </a:endParaRPr>
          </a:p>
          <a:p>
            <a:pPr marL="0" indent="0" algn="ctr">
              <a:buFont typeface="Arial" panose="020B0604020202020204" pitchFamily="34" charset="0"/>
              <a:buNone/>
            </a:pPr>
            <a:r>
              <a:rPr lang="en-US" dirty="0">
                <a:solidFill>
                  <a:schemeClr val="accent4"/>
                </a:solidFill>
                <a:hlinkClick r:id="rId4"/>
              </a:rPr>
              <a:t>https://www.youtube.com/watch?v=m4p1h-EoYsQ</a:t>
            </a:r>
            <a:endParaRPr lang="el-GR" dirty="0">
              <a:solidFill>
                <a:schemeClr val="accent4"/>
              </a:solidFill>
            </a:endParaRPr>
          </a:p>
          <a:p>
            <a:pPr marL="0" indent="0">
              <a:buFont typeface="Arial" panose="020B0604020202020204" pitchFamily="34" charset="0"/>
              <a:buNone/>
            </a:pPr>
            <a:endParaRPr lang="el-GR" dirty="0"/>
          </a:p>
        </p:txBody>
      </p:sp>
    </p:spTree>
    <p:extLst>
      <p:ext uri="{BB962C8B-B14F-4D97-AF65-F5344CB8AC3E}">
        <p14:creationId xmlns:p14="http://schemas.microsoft.com/office/powerpoint/2010/main" val="341691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24853" y="5411448"/>
            <a:ext cx="11737298" cy="1446551"/>
          </a:xfrm>
        </p:spPr>
        <p:txBody>
          <a:bodyPr>
            <a:normAutofit fontScale="77500" lnSpcReduction="20000"/>
          </a:bodyPr>
          <a:lstStyle/>
          <a:p>
            <a:pPr marL="0" indent="0" algn="ctr">
              <a:buNone/>
            </a:pPr>
            <a:r>
              <a:rPr lang="el-GR" dirty="0">
                <a:solidFill>
                  <a:schemeClr val="accent3">
                    <a:lumMod val="20000"/>
                    <a:lumOff val="80000"/>
                  </a:schemeClr>
                </a:solidFill>
              </a:rPr>
              <a:t>Από τις ελληνικές συνεργασίες του ξεχωρίζουν επίσης το φιλμ</a:t>
            </a:r>
            <a:r>
              <a:rPr lang="el-GR" b="1" dirty="0">
                <a:solidFill>
                  <a:schemeClr val="accent3">
                    <a:lumMod val="20000"/>
                    <a:lumOff val="80000"/>
                  </a:schemeClr>
                </a:solidFill>
              </a:rPr>
              <a:t> «</a:t>
            </a:r>
            <a:r>
              <a:rPr lang="el-GR" b="1" dirty="0" err="1">
                <a:solidFill>
                  <a:schemeClr val="accent3">
                    <a:lumMod val="20000"/>
                    <a:lumOff val="80000"/>
                  </a:schemeClr>
                </a:solidFill>
              </a:rPr>
              <a:t>Poker</a:t>
            </a:r>
            <a:r>
              <a:rPr lang="el-GR" b="1" dirty="0">
                <a:solidFill>
                  <a:schemeClr val="accent3">
                    <a:lumMod val="20000"/>
                    <a:lumOff val="80000"/>
                  </a:schemeClr>
                </a:solidFill>
              </a:rPr>
              <a:t> </a:t>
            </a:r>
            <a:r>
              <a:rPr lang="el-GR" b="1" dirty="0" err="1">
                <a:solidFill>
                  <a:schemeClr val="accent3">
                    <a:lumMod val="20000"/>
                    <a:lumOff val="80000"/>
                  </a:schemeClr>
                </a:solidFill>
              </a:rPr>
              <a:t>Face</a:t>
            </a:r>
            <a:r>
              <a:rPr lang="el-GR" b="1" dirty="0">
                <a:solidFill>
                  <a:schemeClr val="accent3">
                    <a:lumMod val="20000"/>
                    <a:lumOff val="80000"/>
                  </a:schemeClr>
                </a:solidFill>
              </a:rPr>
              <a:t>»</a:t>
            </a:r>
            <a:r>
              <a:rPr lang="el-GR" dirty="0">
                <a:solidFill>
                  <a:schemeClr val="accent3">
                    <a:lumMod val="20000"/>
                    <a:lumOff val="80000"/>
                  </a:schemeClr>
                </a:solidFill>
              </a:rPr>
              <a:t> του Χρήστου Δήμα</a:t>
            </a:r>
            <a:endParaRPr lang="en-US" dirty="0">
              <a:solidFill>
                <a:schemeClr val="accent3">
                  <a:lumMod val="20000"/>
                  <a:lumOff val="80000"/>
                </a:schemeClr>
              </a:solidFill>
            </a:endParaRPr>
          </a:p>
          <a:p>
            <a:pPr marL="0" indent="0" algn="ctr">
              <a:buNone/>
            </a:pPr>
            <a:r>
              <a:rPr lang="en-US" dirty="0">
                <a:solidFill>
                  <a:schemeClr val="accent2"/>
                </a:solidFill>
              </a:rPr>
              <a:t>POKER FACE TRAILER</a:t>
            </a:r>
          </a:p>
          <a:p>
            <a:pPr marL="0" indent="0" algn="ctr">
              <a:buNone/>
            </a:pPr>
            <a:r>
              <a:rPr lang="en-US" dirty="0">
                <a:solidFill>
                  <a:schemeClr val="accent2"/>
                </a:solidFill>
                <a:hlinkClick r:id="rId2"/>
              </a:rPr>
              <a:t>https://www.youtube.com/watch?v=m-MY9tV2CM0</a:t>
            </a:r>
            <a:r>
              <a:rPr lang="en-US" dirty="0">
                <a:solidFill>
                  <a:schemeClr val="accent2"/>
                </a:solidFill>
              </a:rPr>
              <a:t> </a:t>
            </a:r>
          </a:p>
          <a:p>
            <a:pPr marL="0" indent="0" algn="ctr">
              <a:buNone/>
            </a:pPr>
            <a:r>
              <a:rPr lang="el-GR" dirty="0">
                <a:solidFill>
                  <a:schemeClr val="accent4"/>
                </a:solidFill>
              </a:rPr>
              <a:t> </a:t>
            </a: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2249" y="201880"/>
            <a:ext cx="3902505" cy="5027724"/>
          </a:xfrm>
          <a:prstGeom prst="rect">
            <a:avLst/>
          </a:prstGeom>
        </p:spPr>
      </p:pic>
    </p:spTree>
    <p:extLst>
      <p:ext uri="{BB962C8B-B14F-4D97-AF65-F5344CB8AC3E}">
        <p14:creationId xmlns:p14="http://schemas.microsoft.com/office/powerpoint/2010/main" val="3590642785"/>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4886794"/>
            <a:ext cx="12191999" cy="1783830"/>
          </a:xfrm>
        </p:spPr>
        <p:txBody>
          <a:bodyPr>
            <a:normAutofit fontScale="92500" lnSpcReduction="20000"/>
          </a:bodyPr>
          <a:lstStyle/>
          <a:p>
            <a:pPr marL="0" indent="0" algn="ctr">
              <a:buNone/>
            </a:pPr>
            <a:r>
              <a:rPr lang="el-GR" dirty="0">
                <a:solidFill>
                  <a:schemeClr val="accent3">
                    <a:lumMod val="20000"/>
                    <a:lumOff val="80000"/>
                  </a:schemeClr>
                </a:solidFill>
              </a:rPr>
              <a:t>Ο κ. Χρηστίδης βραβεύτηκε το 2006 με το κρατικό βραβείο ποιότητας στο Φεστιβάλ Κινηματογράφου της Θεσσαλονίκης για τη μουσική του στην ταινία </a:t>
            </a:r>
            <a:r>
              <a:rPr lang="el-GR" b="1" dirty="0">
                <a:solidFill>
                  <a:schemeClr val="accent3">
                    <a:lumMod val="20000"/>
                    <a:lumOff val="80000"/>
                  </a:schemeClr>
                </a:solidFill>
              </a:rPr>
              <a:t>«</a:t>
            </a:r>
            <a:r>
              <a:rPr lang="el-GR" b="1" dirty="0" err="1">
                <a:solidFill>
                  <a:schemeClr val="accent3">
                    <a:lumMod val="20000"/>
                    <a:lumOff val="80000"/>
                  </a:schemeClr>
                </a:solidFill>
              </a:rPr>
              <a:t>Eduart</a:t>
            </a:r>
            <a:r>
              <a:rPr lang="el-GR" b="1" dirty="0">
                <a:solidFill>
                  <a:schemeClr val="accent3">
                    <a:lumMod val="20000"/>
                    <a:lumOff val="80000"/>
                  </a:schemeClr>
                </a:solidFill>
              </a:rPr>
              <a:t>»</a:t>
            </a:r>
            <a:r>
              <a:rPr lang="el-GR" dirty="0">
                <a:solidFill>
                  <a:schemeClr val="accent3">
                    <a:lumMod val="20000"/>
                    <a:lumOff val="80000"/>
                  </a:schemeClr>
                </a:solidFill>
              </a:rPr>
              <a:t> της Αγγελικής Αντωνίου. </a:t>
            </a:r>
            <a:endParaRPr lang="en-US" dirty="0">
              <a:solidFill>
                <a:schemeClr val="accent3">
                  <a:lumMod val="20000"/>
                  <a:lumOff val="80000"/>
                </a:schemeClr>
              </a:solidFill>
            </a:endParaRPr>
          </a:p>
          <a:p>
            <a:pPr marL="0" indent="0" algn="ctr">
              <a:buNone/>
            </a:pPr>
            <a:r>
              <a:rPr lang="en-US" dirty="0" err="1">
                <a:solidFill>
                  <a:schemeClr val="accent2"/>
                </a:solidFill>
              </a:rPr>
              <a:t>Eduart</a:t>
            </a:r>
            <a:r>
              <a:rPr lang="en-US" dirty="0">
                <a:solidFill>
                  <a:schemeClr val="accent2"/>
                </a:solidFill>
              </a:rPr>
              <a:t> - Official Trailer (English Subtitles)</a:t>
            </a:r>
          </a:p>
          <a:p>
            <a:pPr marL="0" indent="0" algn="ctr">
              <a:buNone/>
            </a:pPr>
            <a:r>
              <a:rPr lang="en-US" dirty="0">
                <a:hlinkClick r:id="rId2"/>
              </a:rPr>
              <a:t>https://www.youtube.com/watch?v=r37GX78CTBY</a:t>
            </a:r>
            <a:r>
              <a:rPr lang="en-US" dirty="0"/>
              <a:t> </a:t>
            </a:r>
            <a:endParaRPr lang="el-GR" dirty="0"/>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0133" y="110239"/>
            <a:ext cx="3111731" cy="4582109"/>
          </a:xfrm>
          <a:prstGeom prst="rect">
            <a:avLst/>
          </a:prstGeom>
        </p:spPr>
      </p:pic>
    </p:spTree>
    <p:extLst>
      <p:ext uri="{BB962C8B-B14F-4D97-AF65-F5344CB8AC3E}">
        <p14:creationId xmlns:p14="http://schemas.microsoft.com/office/powerpoint/2010/main" val="33750464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5F697E-97A6-42EE-9D3F-0825C430935B}"/>
              </a:ext>
            </a:extLst>
          </p:cNvPr>
          <p:cNvPicPr>
            <a:picLocks noChangeAspect="1"/>
          </p:cNvPicPr>
          <p:nvPr/>
        </p:nvPicPr>
        <p:blipFill>
          <a:blip r:embed="rId2"/>
          <a:stretch>
            <a:fillRect/>
          </a:stretch>
        </p:blipFill>
        <p:spPr>
          <a:xfrm>
            <a:off x="381000" y="0"/>
            <a:ext cx="11430000" cy="6858000"/>
          </a:xfrm>
          <a:prstGeom prst="rect">
            <a:avLst/>
          </a:prstGeom>
        </p:spPr>
      </p:pic>
      <p:sp>
        <p:nvSpPr>
          <p:cNvPr id="3" name="Content Placeholder 2">
            <a:extLst>
              <a:ext uri="{FF2B5EF4-FFF2-40B4-BE49-F238E27FC236}">
                <a16:creationId xmlns:a16="http://schemas.microsoft.com/office/drawing/2014/main" id="{B43394F5-8BE7-48DB-AF83-FB2BEBE957C8}"/>
              </a:ext>
            </a:extLst>
          </p:cNvPr>
          <p:cNvSpPr>
            <a:spLocks noGrp="1"/>
          </p:cNvSpPr>
          <p:nvPr>
            <p:ph idx="1"/>
          </p:nvPr>
        </p:nvSpPr>
        <p:spPr>
          <a:xfrm>
            <a:off x="838200" y="4747097"/>
            <a:ext cx="10515600" cy="1429865"/>
          </a:xfrm>
        </p:spPr>
        <p:txBody>
          <a:bodyPr/>
          <a:lstStyle/>
          <a:p>
            <a:r>
              <a:rPr lang="en-US" dirty="0">
                <a:hlinkClick r:id="rId3"/>
              </a:rPr>
              <a:t>https://www.youtube.com/watch?v=e5wUilOeOmg</a:t>
            </a:r>
            <a:r>
              <a:rPr lang="en-US" dirty="0"/>
              <a:t> </a:t>
            </a:r>
            <a:endParaRPr lang="el-GR" dirty="0"/>
          </a:p>
        </p:txBody>
      </p:sp>
    </p:spTree>
    <p:extLst>
      <p:ext uri="{BB962C8B-B14F-4D97-AF65-F5344CB8AC3E}">
        <p14:creationId xmlns:p14="http://schemas.microsoft.com/office/powerpoint/2010/main" val="2442615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85000"/>
                <a:lumOff val="15000"/>
              </a:schemeClr>
            </a:gs>
            <a:gs pos="81000">
              <a:schemeClr val="tx1">
                <a:lumMod val="85000"/>
                <a:lumOff val="15000"/>
              </a:schemeClr>
            </a:gs>
            <a:gs pos="90000">
              <a:schemeClr val="tx2"/>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94872" y="119920"/>
            <a:ext cx="11722308" cy="6625653"/>
          </a:xfrm>
          <a:gradFill>
            <a:gsLst>
              <a:gs pos="0">
                <a:schemeClr val="tx1">
                  <a:lumMod val="85000"/>
                  <a:lumOff val="15000"/>
                </a:schemeClr>
              </a:gs>
              <a:gs pos="82000">
                <a:schemeClr val="tx1">
                  <a:lumMod val="85000"/>
                  <a:lumOff val="15000"/>
                </a:schemeClr>
              </a:gs>
            </a:gsLst>
            <a:path path="shape">
              <a:fillToRect l="50000" t="50000" r="50000" b="50000"/>
            </a:path>
          </a:gradFill>
        </p:spPr>
        <p:txBody>
          <a:bodyPr>
            <a:normAutofit fontScale="92500" lnSpcReduction="10000"/>
          </a:bodyPr>
          <a:lstStyle/>
          <a:p>
            <a:pPr marL="0" indent="0" algn="ctr">
              <a:buNone/>
            </a:pPr>
            <a:r>
              <a:rPr lang="el-GR" u="sng" dirty="0">
                <a:solidFill>
                  <a:schemeClr val="accent2"/>
                </a:solidFill>
              </a:rPr>
              <a:t>Τα σχέδια για το μέλλον</a:t>
            </a:r>
            <a:br>
              <a:rPr lang="el-GR" dirty="0">
                <a:solidFill>
                  <a:schemeClr val="accent2"/>
                </a:solidFill>
              </a:rPr>
            </a:br>
            <a:r>
              <a:rPr lang="el-GR" dirty="0">
                <a:solidFill>
                  <a:schemeClr val="accent2"/>
                </a:solidFill>
              </a:rPr>
              <a:t>Αυτήν την περίοδο γράφει τη μουσική για μια χολιγουντιανή παραγωγή αλλά και για </a:t>
            </a:r>
            <a:r>
              <a:rPr lang="el-GR" dirty="0" err="1">
                <a:solidFill>
                  <a:schemeClr val="accent2"/>
                </a:solidFill>
              </a:rPr>
              <a:t>video</a:t>
            </a:r>
            <a:r>
              <a:rPr lang="el-GR" dirty="0">
                <a:solidFill>
                  <a:schemeClr val="accent2"/>
                </a:solidFill>
              </a:rPr>
              <a:t> </a:t>
            </a:r>
            <a:r>
              <a:rPr lang="el-GR" dirty="0" err="1">
                <a:solidFill>
                  <a:schemeClr val="accent2"/>
                </a:solidFill>
              </a:rPr>
              <a:t>games</a:t>
            </a:r>
            <a:r>
              <a:rPr lang="el-GR" dirty="0">
                <a:solidFill>
                  <a:schemeClr val="accent2"/>
                </a:solidFill>
              </a:rPr>
              <a:t>, τα οποία όπως υποστηρίζει </a:t>
            </a:r>
            <a:r>
              <a:rPr lang="el-GR" i="1" dirty="0">
                <a:solidFill>
                  <a:schemeClr val="accent2"/>
                </a:solidFill>
              </a:rPr>
              <a:t>«έχουν μέλλον, καθώς και χρήμα».</a:t>
            </a:r>
            <a:br>
              <a:rPr lang="el-GR" dirty="0">
                <a:solidFill>
                  <a:schemeClr val="accent2"/>
                </a:solidFill>
              </a:rPr>
            </a:br>
            <a:r>
              <a:rPr lang="el-GR" dirty="0">
                <a:solidFill>
                  <a:schemeClr val="accent2"/>
                </a:solidFill>
              </a:rPr>
              <a:t>Ζει συνολικά 24 χρόνια στο εξωτερικό και παρόλο που του λείπει η Ελλάδα δεν σκοπεύει να επιστρέψει. </a:t>
            </a:r>
            <a:r>
              <a:rPr lang="el-GR" i="1" dirty="0">
                <a:solidFill>
                  <a:schemeClr val="accent2"/>
                </a:solidFill>
              </a:rPr>
              <a:t>«Πιστεύω πως ακόμα και με την κρίση υπάρχει μέλλον στη χώρα μας. Απλώς εγώ δεν μπορώ να συνηθίσω την εδώ γραφειοκρατία, τους νόμους που αλλάζουν κάθε τόσο… Θα συνεχίσω να δουλεύω με Έλληνες παραγωγούς αλλά η βάση μου θα είναι στο </a:t>
            </a:r>
            <a:r>
              <a:rPr lang="el-GR" i="1" dirty="0" err="1">
                <a:solidFill>
                  <a:schemeClr val="accent2"/>
                </a:solidFill>
              </a:rPr>
              <a:t>Λος</a:t>
            </a:r>
            <a:r>
              <a:rPr lang="el-GR" i="1" dirty="0">
                <a:solidFill>
                  <a:schemeClr val="accent2"/>
                </a:solidFill>
              </a:rPr>
              <a:t> </a:t>
            </a:r>
            <a:r>
              <a:rPr lang="el-GR" i="1" dirty="0" err="1">
                <a:solidFill>
                  <a:schemeClr val="accent2"/>
                </a:solidFill>
              </a:rPr>
              <a:t>Άντζελες</a:t>
            </a:r>
            <a:r>
              <a:rPr lang="el-GR" i="1" dirty="0">
                <a:solidFill>
                  <a:schemeClr val="accent2"/>
                </a:solidFill>
              </a:rPr>
              <a:t>. Ξέρεις, εκεί είναι μια πόλη που δεν κοιτά τις εθνικότητες. Αν είσαι δουλευταράς και μεθοδικός θα επιτύχεις».</a:t>
            </a:r>
            <a:br>
              <a:rPr lang="el-GR" dirty="0">
                <a:solidFill>
                  <a:schemeClr val="accent2"/>
                </a:solidFill>
              </a:rPr>
            </a:br>
            <a:r>
              <a:rPr lang="el-GR" dirty="0">
                <a:solidFill>
                  <a:schemeClr val="accent2"/>
                </a:solidFill>
              </a:rPr>
              <a:t>Όσον αφορά το μυστικό της επιτυχίας του; </a:t>
            </a:r>
            <a:r>
              <a:rPr lang="el-GR" i="1" dirty="0">
                <a:solidFill>
                  <a:schemeClr val="accent2"/>
                </a:solidFill>
              </a:rPr>
              <a:t>«Να μην απογοητεύεσαι και να μπορείς να ξεπερνάς τις απορρίψεις. Το μότο μου είναι: “Επιτρέπεται να πέσεις, επιβάλλεται να σηκωθείς”»</a:t>
            </a:r>
            <a:r>
              <a:rPr lang="el-GR" dirty="0">
                <a:solidFill>
                  <a:schemeClr val="accent2"/>
                </a:solidFill>
              </a:rPr>
              <a:t>.</a:t>
            </a:r>
            <a:br>
              <a:rPr lang="el-GR" dirty="0">
                <a:solidFill>
                  <a:schemeClr val="accent2"/>
                </a:solidFill>
              </a:rPr>
            </a:br>
            <a:r>
              <a:rPr lang="el-GR" i="1" dirty="0">
                <a:solidFill>
                  <a:schemeClr val="accent2"/>
                </a:solidFill>
              </a:rPr>
              <a:t>«Αν πετύχει η ταινία σε ζητάνε όλοι»</a:t>
            </a:r>
            <a:br>
              <a:rPr lang="el-GR" dirty="0">
                <a:solidFill>
                  <a:schemeClr val="accent2"/>
                </a:solidFill>
              </a:rPr>
            </a:br>
            <a:r>
              <a:rPr lang="el-GR" dirty="0">
                <a:solidFill>
                  <a:schemeClr val="accent2"/>
                </a:solidFill>
              </a:rPr>
              <a:t>Αναφορικά με τις τάσεις της μουσικής στον παγκόσμιο κινηματογράφο ο Έλληνας συνθέτης εξηγεί: </a:t>
            </a:r>
            <a:r>
              <a:rPr lang="el-GR" i="1" dirty="0">
                <a:solidFill>
                  <a:schemeClr val="accent2"/>
                </a:solidFill>
              </a:rPr>
              <a:t>«Οι σκηνοθέτες δεν θέλουν πλέον μεγάλα ορχηστρικά θέματα. Επιθυμούν σύντομα θέματα και πιο υποτονική μουσική. Επιδίωξή τους είναι η ατμόσφαιρα. Η αλήθεια είναι πως ασχέτως του τι ποιότητας μουσική έχεις γράψει, η επιτυχία σου συνδέεται με την επιτυχία της ταινίας. Η αξία σου εκτινάσσεται στα ύψη όταν μία σου ταινία γίνει </a:t>
            </a:r>
            <a:r>
              <a:rPr lang="el-GR" i="1" dirty="0" err="1">
                <a:solidFill>
                  <a:schemeClr val="accent2"/>
                </a:solidFill>
              </a:rPr>
              <a:t>box</a:t>
            </a:r>
            <a:r>
              <a:rPr lang="el-GR" i="1" dirty="0">
                <a:solidFill>
                  <a:schemeClr val="accent2"/>
                </a:solidFill>
              </a:rPr>
              <a:t> </a:t>
            </a:r>
            <a:r>
              <a:rPr lang="el-GR" i="1" dirty="0" err="1">
                <a:solidFill>
                  <a:schemeClr val="accent2"/>
                </a:solidFill>
              </a:rPr>
              <a:t>office</a:t>
            </a:r>
            <a:r>
              <a:rPr lang="el-GR" i="1" dirty="0">
                <a:solidFill>
                  <a:schemeClr val="accent2"/>
                </a:solidFill>
              </a:rPr>
              <a:t> </a:t>
            </a:r>
            <a:r>
              <a:rPr lang="el-GR" i="1" dirty="0" err="1">
                <a:solidFill>
                  <a:schemeClr val="accent2"/>
                </a:solidFill>
              </a:rPr>
              <a:t>hit</a:t>
            </a:r>
            <a:r>
              <a:rPr lang="el-GR" i="1" dirty="0">
                <a:solidFill>
                  <a:schemeClr val="accent2"/>
                </a:solidFill>
              </a:rPr>
              <a:t>. Τότε σε ζητάνε όλοι</a:t>
            </a:r>
            <a:r>
              <a:rPr lang="en-US" i="1" dirty="0">
                <a:solidFill>
                  <a:schemeClr val="accent2"/>
                </a:solidFill>
              </a:rPr>
              <a:t>…».</a:t>
            </a:r>
            <a:endParaRPr lang="el-GR" dirty="0">
              <a:solidFill>
                <a:schemeClr val="accent2"/>
              </a:solidFill>
            </a:endParaRPr>
          </a:p>
          <a:p>
            <a:pPr marL="0" indent="0">
              <a:buNone/>
            </a:pPr>
            <a:endParaRPr lang="el-GR" dirty="0"/>
          </a:p>
        </p:txBody>
      </p:sp>
    </p:spTree>
    <p:extLst>
      <p:ext uri="{BB962C8B-B14F-4D97-AF65-F5344CB8AC3E}">
        <p14:creationId xmlns:p14="http://schemas.microsoft.com/office/powerpoint/2010/main" val="206269022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85000"/>
                <a:lumOff val="15000"/>
              </a:schemeClr>
            </a:gs>
            <a:gs pos="79000">
              <a:schemeClr val="tx1">
                <a:lumMod val="85000"/>
                <a:lumOff val="15000"/>
              </a:schemeClr>
            </a:gs>
            <a:gs pos="90000">
              <a:schemeClr val="tx2"/>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marL="0" indent="0" algn="ctr">
              <a:buNone/>
            </a:pPr>
            <a:r>
              <a:rPr lang="el-GR" dirty="0">
                <a:solidFill>
                  <a:schemeClr val="accent3">
                    <a:lumMod val="20000"/>
                    <a:lumOff val="80000"/>
                  </a:schemeClr>
                </a:solidFill>
                <a:latin typeface="+mj-lt"/>
                <a:cs typeface="Times New Roman" panose="02020603050405020304" pitchFamily="18" charset="0"/>
              </a:rPr>
              <a:t>Ο </a:t>
            </a:r>
            <a:r>
              <a:rPr lang="el-GR" b="1" dirty="0">
                <a:solidFill>
                  <a:schemeClr val="accent3">
                    <a:lumMod val="20000"/>
                    <a:lumOff val="80000"/>
                  </a:schemeClr>
                </a:solidFill>
                <a:latin typeface="+mj-lt"/>
                <a:cs typeface="Times New Roman" panose="02020603050405020304" pitchFamily="18" charset="0"/>
              </a:rPr>
              <a:t>Κώστας Χρηστίδης</a:t>
            </a:r>
            <a:r>
              <a:rPr lang="el-GR" dirty="0">
                <a:solidFill>
                  <a:schemeClr val="accent3">
                    <a:lumMod val="20000"/>
                    <a:lumOff val="80000"/>
                  </a:schemeClr>
                </a:solidFill>
                <a:latin typeface="+mj-lt"/>
                <a:cs typeface="Times New Roman" panose="02020603050405020304" pitchFamily="18" charset="0"/>
              </a:rPr>
              <a:t> διαπρέπει, εδώ και χρόνια, στο </a:t>
            </a:r>
            <a:r>
              <a:rPr lang="el-GR" dirty="0" err="1">
                <a:solidFill>
                  <a:schemeClr val="accent3">
                    <a:lumMod val="20000"/>
                    <a:lumOff val="80000"/>
                  </a:schemeClr>
                </a:solidFill>
                <a:latin typeface="+mj-lt"/>
                <a:cs typeface="Times New Roman" panose="02020603050405020304" pitchFamily="18" charset="0"/>
              </a:rPr>
              <a:t>Los</a:t>
            </a:r>
            <a:r>
              <a:rPr lang="el-GR" dirty="0">
                <a:solidFill>
                  <a:schemeClr val="accent3">
                    <a:lumMod val="20000"/>
                    <a:lumOff val="80000"/>
                  </a:schemeClr>
                </a:solidFill>
                <a:latin typeface="+mj-lt"/>
                <a:cs typeface="Times New Roman" panose="02020603050405020304" pitchFamily="18" charset="0"/>
              </a:rPr>
              <a:t> </a:t>
            </a:r>
            <a:r>
              <a:rPr lang="el-GR" dirty="0" err="1">
                <a:solidFill>
                  <a:schemeClr val="accent3">
                    <a:lumMod val="20000"/>
                    <a:lumOff val="80000"/>
                  </a:schemeClr>
                </a:solidFill>
                <a:latin typeface="+mj-lt"/>
                <a:cs typeface="Times New Roman" panose="02020603050405020304" pitchFamily="18" charset="0"/>
              </a:rPr>
              <a:t>Angeles</a:t>
            </a:r>
            <a:r>
              <a:rPr lang="el-GR" dirty="0">
                <a:solidFill>
                  <a:schemeClr val="accent3">
                    <a:lumMod val="20000"/>
                    <a:lumOff val="80000"/>
                  </a:schemeClr>
                </a:solidFill>
                <a:latin typeface="+mj-lt"/>
                <a:cs typeface="Times New Roman" panose="02020603050405020304" pitchFamily="18" charset="0"/>
              </a:rPr>
              <a:t> ως συνθέτης κινηματογραφικής μουσικής και ενορχηστρωτής συνεργάζεται με </a:t>
            </a:r>
            <a:r>
              <a:rPr lang="en-US" dirty="0">
                <a:solidFill>
                  <a:schemeClr val="accent3">
                    <a:lumMod val="20000"/>
                    <a:lumOff val="80000"/>
                  </a:schemeClr>
                </a:solidFill>
                <a:latin typeface="+mj-lt"/>
                <a:cs typeface="Times New Roman" panose="02020603050405020304" pitchFamily="18" charset="0"/>
              </a:rPr>
              <a:t>studio </a:t>
            </a:r>
            <a:r>
              <a:rPr lang="el-GR" dirty="0">
                <a:solidFill>
                  <a:schemeClr val="accent3">
                    <a:lumMod val="20000"/>
                    <a:lumOff val="80000"/>
                  </a:schemeClr>
                </a:solidFill>
                <a:latin typeface="+mj-lt"/>
                <a:cs typeface="Times New Roman" panose="02020603050405020304" pitchFamily="18" charset="0"/>
              </a:rPr>
              <a:t>κολοσσούς του </a:t>
            </a:r>
            <a:r>
              <a:rPr lang="el-GR" dirty="0" err="1">
                <a:solidFill>
                  <a:schemeClr val="accent3">
                    <a:lumMod val="20000"/>
                    <a:lumOff val="80000"/>
                  </a:schemeClr>
                </a:solidFill>
                <a:latin typeface="+mj-lt"/>
                <a:cs typeface="Times New Roman" panose="02020603050405020304" pitchFamily="18" charset="0"/>
              </a:rPr>
              <a:t>Λος</a:t>
            </a:r>
            <a:r>
              <a:rPr lang="el-GR" dirty="0">
                <a:solidFill>
                  <a:schemeClr val="accent3">
                    <a:lumMod val="20000"/>
                    <a:lumOff val="80000"/>
                  </a:schemeClr>
                </a:solidFill>
                <a:latin typeface="+mj-lt"/>
                <a:cs typeface="Times New Roman" panose="02020603050405020304" pitchFamily="18" charset="0"/>
              </a:rPr>
              <a:t> </a:t>
            </a:r>
            <a:r>
              <a:rPr lang="el-GR" dirty="0" err="1">
                <a:solidFill>
                  <a:schemeClr val="accent3">
                    <a:lumMod val="20000"/>
                    <a:lumOff val="80000"/>
                  </a:schemeClr>
                </a:solidFill>
                <a:latin typeface="+mj-lt"/>
                <a:cs typeface="Times New Roman" panose="02020603050405020304" pitchFamily="18" charset="0"/>
              </a:rPr>
              <a:t>Άντζελες</a:t>
            </a:r>
            <a:r>
              <a:rPr lang="el-GR" dirty="0">
                <a:solidFill>
                  <a:schemeClr val="accent3">
                    <a:lumMod val="20000"/>
                    <a:lumOff val="80000"/>
                  </a:schemeClr>
                </a:solidFill>
                <a:latin typeface="+mj-lt"/>
                <a:cs typeface="Times New Roman" panose="02020603050405020304" pitchFamily="18" charset="0"/>
              </a:rPr>
              <a:t>, </a:t>
            </a:r>
            <a:r>
              <a:rPr lang="en-US" dirty="0">
                <a:solidFill>
                  <a:schemeClr val="accent3">
                    <a:lumMod val="20000"/>
                    <a:lumOff val="80000"/>
                  </a:schemeClr>
                </a:solidFill>
                <a:latin typeface="+mj-lt"/>
                <a:cs typeface="Times New Roman" panose="02020603050405020304" pitchFamily="18" charset="0"/>
              </a:rPr>
              <a:t>Universal</a:t>
            </a:r>
            <a:r>
              <a:rPr lang="el-GR" dirty="0">
                <a:solidFill>
                  <a:schemeClr val="accent3">
                    <a:lumMod val="20000"/>
                    <a:lumOff val="80000"/>
                  </a:schemeClr>
                </a:solidFill>
                <a:latin typeface="+mj-lt"/>
                <a:cs typeface="Times New Roman" panose="02020603050405020304" pitchFamily="18" charset="0"/>
              </a:rPr>
              <a:t>, </a:t>
            </a:r>
            <a:r>
              <a:rPr lang="el-GR" dirty="0" err="1">
                <a:solidFill>
                  <a:schemeClr val="accent3">
                    <a:lumMod val="20000"/>
                    <a:lumOff val="80000"/>
                  </a:schemeClr>
                </a:solidFill>
                <a:latin typeface="+mj-lt"/>
                <a:cs typeface="Times New Roman" panose="02020603050405020304" pitchFamily="18" charset="0"/>
              </a:rPr>
              <a:t>Sony</a:t>
            </a:r>
            <a:r>
              <a:rPr lang="el-GR" dirty="0">
                <a:solidFill>
                  <a:schemeClr val="accent3">
                    <a:lumMod val="20000"/>
                    <a:lumOff val="80000"/>
                  </a:schemeClr>
                </a:solidFill>
                <a:latin typeface="+mj-lt"/>
                <a:cs typeface="Times New Roman" panose="02020603050405020304" pitchFamily="18" charset="0"/>
              </a:rPr>
              <a:t>/ </a:t>
            </a:r>
            <a:r>
              <a:rPr lang="el-GR" dirty="0" err="1">
                <a:solidFill>
                  <a:schemeClr val="accent3">
                    <a:lumMod val="20000"/>
                    <a:lumOff val="80000"/>
                  </a:schemeClr>
                </a:solidFill>
                <a:latin typeface="+mj-lt"/>
                <a:cs typeface="Times New Roman" panose="02020603050405020304" pitchFamily="18" charset="0"/>
              </a:rPr>
              <a:t>Columbia</a:t>
            </a:r>
            <a:r>
              <a:rPr lang="el-GR" dirty="0">
                <a:solidFill>
                  <a:schemeClr val="accent3">
                    <a:lumMod val="20000"/>
                    <a:lumOff val="80000"/>
                  </a:schemeClr>
                </a:solidFill>
                <a:latin typeface="+mj-lt"/>
                <a:cs typeface="Times New Roman" panose="02020603050405020304" pitchFamily="18" charset="0"/>
              </a:rPr>
              <a:t> </a:t>
            </a:r>
            <a:r>
              <a:rPr lang="el-GR" dirty="0" err="1">
                <a:solidFill>
                  <a:schemeClr val="accent3">
                    <a:lumMod val="20000"/>
                    <a:lumOff val="80000"/>
                  </a:schemeClr>
                </a:solidFill>
                <a:latin typeface="+mj-lt"/>
                <a:cs typeface="Times New Roman" panose="02020603050405020304" pitchFamily="18" charset="0"/>
              </a:rPr>
              <a:t>pictures</a:t>
            </a:r>
            <a:r>
              <a:rPr lang="el-GR" dirty="0">
                <a:solidFill>
                  <a:schemeClr val="accent3">
                    <a:lumMod val="20000"/>
                    <a:lumOff val="80000"/>
                  </a:schemeClr>
                </a:solidFill>
                <a:latin typeface="+mj-lt"/>
                <a:cs typeface="Times New Roman" panose="02020603050405020304" pitchFamily="18" charset="0"/>
              </a:rPr>
              <a:t>, </a:t>
            </a:r>
            <a:r>
              <a:rPr lang="el-GR" dirty="0" err="1">
                <a:solidFill>
                  <a:schemeClr val="accent3">
                    <a:lumMod val="20000"/>
                    <a:lumOff val="80000"/>
                  </a:schemeClr>
                </a:solidFill>
                <a:latin typeface="+mj-lt"/>
                <a:cs typeface="Times New Roman" panose="02020603050405020304" pitchFamily="18" charset="0"/>
              </a:rPr>
              <a:t>Warner</a:t>
            </a:r>
            <a:r>
              <a:rPr lang="el-GR" dirty="0">
                <a:solidFill>
                  <a:schemeClr val="accent3">
                    <a:lumMod val="20000"/>
                    <a:lumOff val="80000"/>
                  </a:schemeClr>
                </a:solidFill>
                <a:latin typeface="+mj-lt"/>
                <a:cs typeface="Times New Roman" panose="02020603050405020304" pitchFamily="18" charset="0"/>
              </a:rPr>
              <a:t> </a:t>
            </a:r>
            <a:r>
              <a:rPr lang="el-GR" dirty="0" err="1">
                <a:solidFill>
                  <a:schemeClr val="accent3">
                    <a:lumMod val="20000"/>
                    <a:lumOff val="80000"/>
                  </a:schemeClr>
                </a:solidFill>
                <a:latin typeface="+mj-lt"/>
                <a:cs typeface="Times New Roman" panose="02020603050405020304" pitchFamily="18" charset="0"/>
              </a:rPr>
              <a:t>Bros</a:t>
            </a:r>
            <a:r>
              <a:rPr lang="el-GR" dirty="0">
                <a:solidFill>
                  <a:schemeClr val="accent3">
                    <a:lumMod val="20000"/>
                    <a:lumOff val="80000"/>
                  </a:schemeClr>
                </a:solidFill>
                <a:latin typeface="+mj-lt"/>
                <a:cs typeface="Times New Roman" panose="02020603050405020304" pitchFamily="18" charset="0"/>
              </a:rPr>
              <a:t>. </a:t>
            </a:r>
            <a:r>
              <a:rPr lang="el-GR" dirty="0" err="1">
                <a:solidFill>
                  <a:schemeClr val="accent3">
                    <a:lumMod val="20000"/>
                    <a:lumOff val="80000"/>
                  </a:schemeClr>
                </a:solidFill>
                <a:latin typeface="+mj-lt"/>
                <a:cs typeface="Times New Roman" panose="02020603050405020304" pitchFamily="18" charset="0"/>
              </a:rPr>
              <a:t>Pictures</a:t>
            </a:r>
            <a:r>
              <a:rPr lang="el-GR" dirty="0">
                <a:solidFill>
                  <a:schemeClr val="accent3">
                    <a:lumMod val="20000"/>
                    <a:lumOff val="80000"/>
                  </a:schemeClr>
                </a:solidFill>
                <a:latin typeface="+mj-lt"/>
                <a:cs typeface="Times New Roman" panose="02020603050405020304" pitchFamily="18" charset="0"/>
              </a:rPr>
              <a:t>, MGM, </a:t>
            </a:r>
            <a:r>
              <a:rPr lang="el-GR" dirty="0" err="1">
                <a:solidFill>
                  <a:schemeClr val="accent3">
                    <a:lumMod val="20000"/>
                    <a:lumOff val="80000"/>
                  </a:schemeClr>
                </a:solidFill>
                <a:latin typeface="+mj-lt"/>
                <a:cs typeface="Times New Roman" panose="02020603050405020304" pitchFamily="18" charset="0"/>
              </a:rPr>
              <a:t>Disney</a:t>
            </a:r>
            <a:r>
              <a:rPr lang="el-GR" dirty="0">
                <a:solidFill>
                  <a:schemeClr val="accent3">
                    <a:lumMod val="20000"/>
                    <a:lumOff val="80000"/>
                  </a:schemeClr>
                </a:solidFill>
                <a:latin typeface="+mj-lt"/>
                <a:cs typeface="Times New Roman" panose="02020603050405020304" pitchFamily="18" charset="0"/>
              </a:rPr>
              <a:t>, </a:t>
            </a:r>
            <a:r>
              <a:rPr lang="el-GR" dirty="0" err="1">
                <a:solidFill>
                  <a:schemeClr val="accent3">
                    <a:lumMod val="20000"/>
                    <a:lumOff val="80000"/>
                  </a:schemeClr>
                </a:solidFill>
                <a:latin typeface="+mj-lt"/>
                <a:cs typeface="Times New Roman" panose="02020603050405020304" pitchFamily="18" charset="0"/>
              </a:rPr>
              <a:t>Miramax</a:t>
            </a:r>
            <a:r>
              <a:rPr lang="el-GR" dirty="0">
                <a:solidFill>
                  <a:schemeClr val="accent3">
                    <a:lumMod val="20000"/>
                    <a:lumOff val="80000"/>
                  </a:schemeClr>
                </a:solidFill>
                <a:latin typeface="+mj-lt"/>
                <a:cs typeface="Times New Roman" panose="02020603050405020304" pitchFamily="18" charset="0"/>
              </a:rPr>
              <a:t>, </a:t>
            </a:r>
            <a:r>
              <a:rPr lang="el-GR" dirty="0" err="1">
                <a:solidFill>
                  <a:schemeClr val="accent3">
                    <a:lumMod val="20000"/>
                    <a:lumOff val="80000"/>
                  </a:schemeClr>
                </a:solidFill>
                <a:latin typeface="+mj-lt"/>
                <a:cs typeface="Times New Roman" panose="02020603050405020304" pitchFamily="18" charset="0"/>
              </a:rPr>
              <a:t>Paramount</a:t>
            </a:r>
            <a:r>
              <a:rPr lang="el-GR" dirty="0">
                <a:solidFill>
                  <a:schemeClr val="accent3">
                    <a:lumMod val="20000"/>
                    <a:lumOff val="80000"/>
                  </a:schemeClr>
                </a:solidFill>
                <a:latin typeface="+mj-lt"/>
                <a:cs typeface="Times New Roman" panose="02020603050405020304" pitchFamily="18" charset="0"/>
              </a:rPr>
              <a:t> </a:t>
            </a:r>
            <a:r>
              <a:rPr lang="el-GR" dirty="0" err="1">
                <a:solidFill>
                  <a:schemeClr val="accent3">
                    <a:lumMod val="20000"/>
                    <a:lumOff val="80000"/>
                  </a:schemeClr>
                </a:solidFill>
                <a:latin typeface="+mj-lt"/>
                <a:cs typeface="Times New Roman" panose="02020603050405020304" pitchFamily="18" charset="0"/>
              </a:rPr>
              <a:t>Pictures</a:t>
            </a:r>
            <a:r>
              <a:rPr lang="el-GR" dirty="0">
                <a:solidFill>
                  <a:schemeClr val="accent3">
                    <a:lumMod val="20000"/>
                    <a:lumOff val="80000"/>
                  </a:schemeClr>
                </a:solidFill>
                <a:latin typeface="+mj-lt"/>
                <a:cs typeface="Times New Roman" panose="02020603050405020304" pitchFamily="18" charset="0"/>
              </a:rPr>
              <a:t>, ενώ έχει δουλέψει με σπουδαίους σκηνοθέτες και ηθοποιούς, διαθέτοντας ένα εντυπωσιακό βιογραφικό που περιλαμβάνει διάσημες ταινίες.</a:t>
            </a:r>
          </a:p>
          <a:p>
            <a:pPr marL="0" indent="0">
              <a:buNone/>
            </a:pPr>
            <a:endParaRPr lang="el-GR" dirty="0"/>
          </a:p>
        </p:txBody>
      </p:sp>
    </p:spTree>
    <p:extLst>
      <p:ext uri="{BB962C8B-B14F-4D97-AF65-F5344CB8AC3E}">
        <p14:creationId xmlns:p14="http://schemas.microsoft.com/office/powerpoint/2010/main" val="2628855887"/>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85000"/>
                <a:lumOff val="15000"/>
              </a:schemeClr>
            </a:gs>
            <a:gs pos="75000">
              <a:schemeClr val="tx1">
                <a:lumMod val="85000"/>
                <a:lumOff val="15000"/>
              </a:schemeClr>
            </a:gs>
            <a:gs pos="90000">
              <a:schemeClr val="tx2"/>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3916771"/>
            <a:ext cx="11872209" cy="1634943"/>
          </a:xfrm>
        </p:spPr>
        <p:txBody>
          <a:bodyPr>
            <a:normAutofit/>
          </a:bodyPr>
          <a:lstStyle/>
          <a:p>
            <a:pPr marL="0" indent="0" algn="ctr">
              <a:buNone/>
            </a:pPr>
            <a:r>
              <a:rPr lang="el-GR" sz="2400" dirty="0">
                <a:solidFill>
                  <a:schemeClr val="accent2"/>
                </a:solidFill>
              </a:rPr>
              <a:t>Στο παρακάτω </a:t>
            </a:r>
            <a:r>
              <a:rPr lang="en-US" sz="2400" dirty="0">
                <a:solidFill>
                  <a:schemeClr val="accent2"/>
                </a:solidFill>
              </a:rPr>
              <a:t>link</a:t>
            </a:r>
            <a:r>
              <a:rPr lang="el-GR" sz="2400" dirty="0">
                <a:solidFill>
                  <a:schemeClr val="accent2"/>
                </a:solidFill>
              </a:rPr>
              <a:t> μπορείτε να διαβάσετε  μία από τις  συνεντεύξεις του, όπου περιγράφει και εξηγεί τα στάδια για τη σύνθεσης μας κινηματογραφικής ταινίας .</a:t>
            </a:r>
          </a:p>
          <a:p>
            <a:pPr marL="0" indent="0" algn="ctr">
              <a:buNone/>
            </a:pPr>
            <a:r>
              <a:rPr lang="en-US" dirty="0">
                <a:hlinkClick r:id="rId2"/>
              </a:rPr>
              <a:t>https://frapress.gr/2016/02/cineuresi-kostas-christides/</a:t>
            </a:r>
            <a:r>
              <a:rPr lang="el-GR" dirty="0"/>
              <a:t> </a:t>
            </a: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9963" y="0"/>
            <a:ext cx="3702144" cy="3770898"/>
          </a:xfrm>
          <a:prstGeom prst="rect">
            <a:avLst/>
          </a:prstGeom>
        </p:spPr>
      </p:pic>
      <p:sp>
        <p:nvSpPr>
          <p:cNvPr id="5" name="TextBox 4"/>
          <p:cNvSpPr txBox="1"/>
          <p:nvPr/>
        </p:nvSpPr>
        <p:spPr>
          <a:xfrm>
            <a:off x="1566471" y="5551714"/>
            <a:ext cx="8739266" cy="830997"/>
          </a:xfrm>
          <a:prstGeom prst="rect">
            <a:avLst/>
          </a:prstGeom>
          <a:noFill/>
        </p:spPr>
        <p:txBody>
          <a:bodyPr wrap="square" rtlCol="0">
            <a:spAutoFit/>
          </a:bodyPr>
          <a:lstStyle/>
          <a:p>
            <a:pPr algn="ctr"/>
            <a:r>
              <a:rPr lang="en-US" sz="2400" dirty="0">
                <a:solidFill>
                  <a:schemeClr val="accent2"/>
                </a:solidFill>
              </a:rPr>
              <a:t>The 2Night Show - </a:t>
            </a:r>
            <a:r>
              <a:rPr lang="en-US" sz="2400" dirty="0" err="1">
                <a:solidFill>
                  <a:schemeClr val="accent2"/>
                </a:solidFill>
              </a:rPr>
              <a:t>Κώστ</a:t>
            </a:r>
            <a:r>
              <a:rPr lang="en-US" sz="2400" dirty="0">
                <a:solidFill>
                  <a:schemeClr val="accent2"/>
                </a:solidFill>
              </a:rPr>
              <a:t>ας Χρηστίδης - 27/1/2016</a:t>
            </a:r>
            <a:endParaRPr lang="el-GR" sz="2400" dirty="0">
              <a:solidFill>
                <a:schemeClr val="accent2"/>
              </a:solidFill>
            </a:endParaRPr>
          </a:p>
          <a:p>
            <a:pPr algn="ctr"/>
            <a:r>
              <a:rPr lang="en-US" sz="2400" dirty="0">
                <a:solidFill>
                  <a:schemeClr val="accent2"/>
                </a:solidFill>
                <a:hlinkClick r:id="rId4"/>
              </a:rPr>
              <a:t>https://www.youtube.com/watch?v=29_cQWJvWy4&amp;t=401s</a:t>
            </a:r>
            <a:r>
              <a:rPr lang="el-GR" sz="2400" dirty="0">
                <a:solidFill>
                  <a:schemeClr val="accent2"/>
                </a:solidFill>
              </a:rPr>
              <a:t> </a:t>
            </a:r>
            <a:endParaRPr lang="en-US" sz="2400" dirty="0">
              <a:solidFill>
                <a:schemeClr val="accent2"/>
              </a:solidFill>
            </a:endParaRPr>
          </a:p>
        </p:txBody>
      </p:sp>
    </p:spTree>
    <p:extLst>
      <p:ext uri="{BB962C8B-B14F-4D97-AF65-F5344CB8AC3E}">
        <p14:creationId xmlns:p14="http://schemas.microsoft.com/office/powerpoint/2010/main" val="17486656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85000"/>
                <a:lumOff val="15000"/>
              </a:schemeClr>
            </a:gs>
            <a:gs pos="29000">
              <a:schemeClr val="tx1">
                <a:lumMod val="85000"/>
                <a:lumOff val="15000"/>
              </a:schemeClr>
            </a:gs>
            <a:gs pos="90000">
              <a:schemeClr val="tx2"/>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49902" y="4557009"/>
            <a:ext cx="11872209" cy="2174589"/>
          </a:xfrm>
        </p:spPr>
        <p:txBody>
          <a:bodyPr>
            <a:normAutofit/>
          </a:bodyPr>
          <a:lstStyle/>
          <a:p>
            <a:pPr marL="0" indent="0" algn="ctr">
              <a:buNone/>
            </a:pPr>
            <a:r>
              <a:rPr lang="el-GR" dirty="0">
                <a:solidFill>
                  <a:schemeClr val="accent2"/>
                </a:solidFill>
              </a:rPr>
              <a:t>Καμία από τις πληροφορίες, εικόνες, βίντεο που παρατέθηκαν σε αυτή την παρουσίαση δεν αποτελεί δική μου έμπνευση ή δημιουργία. Δεν μου ανήκουν τα δικαιώματα από τα παραπάνω. Τα πνευματικά δικαιώματα ανήκουν στους ίδιους τους δημιουργούς και τις εταιρίες που τα διαχειρίζονται. Η παρούσα παρουσίαση χρησιμοποιείται για εκπαιδευτικούς λόγους και μόνο.</a:t>
            </a:r>
          </a:p>
        </p:txBody>
      </p:sp>
    </p:spTree>
    <p:extLst>
      <p:ext uri="{BB962C8B-B14F-4D97-AF65-F5344CB8AC3E}">
        <p14:creationId xmlns:p14="http://schemas.microsoft.com/office/powerpoint/2010/main" val="10970057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85000"/>
                <a:lumOff val="15000"/>
              </a:schemeClr>
            </a:gs>
            <a:gs pos="29000">
              <a:schemeClr val="tx1">
                <a:lumMod val="85000"/>
                <a:lumOff val="15000"/>
              </a:schemeClr>
            </a:gs>
            <a:gs pos="90000">
              <a:schemeClr val="tx2"/>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39843" y="254832"/>
            <a:ext cx="11287593" cy="6295869"/>
          </a:xfrm>
        </p:spPr>
        <p:txBody>
          <a:bodyPr>
            <a:normAutofit fontScale="92500" lnSpcReduction="10000"/>
          </a:bodyPr>
          <a:lstStyle/>
          <a:p>
            <a:pPr marL="0" indent="0">
              <a:buNone/>
            </a:pPr>
            <a:r>
              <a:rPr lang="el-GR" u="sng" dirty="0">
                <a:hlinkClick r:id="rId2"/>
              </a:rPr>
              <a:t>ΠΗΓΕΣ</a:t>
            </a:r>
          </a:p>
          <a:p>
            <a:r>
              <a:rPr lang="el-GR" u="sng" dirty="0">
                <a:hlinkClick r:id="rId2"/>
              </a:rPr>
              <a:t>https://www.dvd-trailers.gr/posters/o_exorkismos_tis_emily_rose_2005.jpg</a:t>
            </a:r>
            <a:r>
              <a:rPr lang="el-GR" dirty="0"/>
              <a:t> </a:t>
            </a:r>
          </a:p>
          <a:p>
            <a:r>
              <a:rPr lang="el-GR" u="sng" dirty="0">
                <a:hlinkClick r:id="rId3"/>
              </a:rPr>
              <a:t>https://www.athinorama.gr/cinema/movie/glukos_noembris-1006455.html</a:t>
            </a:r>
            <a:endParaRPr lang="el-GR" dirty="0"/>
          </a:p>
          <a:p>
            <a:r>
              <a:rPr lang="el-GR" u="sng" dirty="0">
                <a:hlinkClick r:id="rId4"/>
              </a:rPr>
              <a:t>https://www.athinorama.gr/cinema/movie/dipli_pagida-1006030.html</a:t>
            </a:r>
            <a:r>
              <a:rPr lang="el-GR" dirty="0"/>
              <a:t> </a:t>
            </a:r>
          </a:p>
          <a:p>
            <a:r>
              <a:rPr lang="el-GR" u="sng" dirty="0">
                <a:hlinkClick r:id="rId5"/>
              </a:rPr>
              <a:t>https://www.athinorama.gr/cinema/movie/ta_nautiliaka_nea-1006704.html</a:t>
            </a:r>
            <a:endParaRPr lang="el-GR" dirty="0"/>
          </a:p>
          <a:p>
            <a:r>
              <a:rPr lang="el-GR" u="sng" dirty="0">
                <a:hlinkClick r:id="rId6"/>
              </a:rPr>
              <a:t>http://m.ishow.gr/production/211768/the-hurricane</a:t>
            </a:r>
            <a:endParaRPr lang="el-GR" dirty="0"/>
          </a:p>
          <a:p>
            <a:r>
              <a:rPr lang="en-US" u="sng" dirty="0">
                <a:hlinkClick r:id="rId7"/>
              </a:rPr>
              <a:t>https</a:t>
            </a:r>
            <a:r>
              <a:rPr lang="el-GR" u="sng" dirty="0">
                <a:hlinkClick r:id="rId7"/>
              </a:rPr>
              <a:t>://</a:t>
            </a:r>
            <a:r>
              <a:rPr lang="en-US" u="sng" dirty="0">
                <a:hlinkClick r:id="rId7"/>
              </a:rPr>
              <a:t>www</a:t>
            </a:r>
            <a:r>
              <a:rPr lang="el-GR" u="sng" dirty="0">
                <a:hlinkClick r:id="rId7"/>
              </a:rPr>
              <a:t>.</a:t>
            </a:r>
            <a:r>
              <a:rPr lang="en-US" u="sng" dirty="0" err="1">
                <a:hlinkClick r:id="rId7"/>
              </a:rPr>
              <a:t>imdb</a:t>
            </a:r>
            <a:r>
              <a:rPr lang="el-GR" u="sng" dirty="0">
                <a:hlinkClick r:id="rId7"/>
              </a:rPr>
              <a:t>.</a:t>
            </a:r>
            <a:r>
              <a:rPr lang="en-US" u="sng" dirty="0">
                <a:hlinkClick r:id="rId7"/>
              </a:rPr>
              <a:t>com</a:t>
            </a:r>
            <a:r>
              <a:rPr lang="el-GR" u="sng" dirty="0">
                <a:hlinkClick r:id="rId7"/>
              </a:rPr>
              <a:t>/</a:t>
            </a:r>
            <a:r>
              <a:rPr lang="en-US" u="sng" dirty="0">
                <a:hlinkClick r:id="rId7"/>
              </a:rPr>
              <a:t>title</a:t>
            </a:r>
            <a:r>
              <a:rPr lang="el-GR" u="sng" dirty="0">
                <a:hlinkClick r:id="rId7"/>
              </a:rPr>
              <a:t>/</a:t>
            </a:r>
            <a:r>
              <a:rPr lang="en-US" u="sng" dirty="0" err="1">
                <a:hlinkClick r:id="rId7"/>
              </a:rPr>
              <a:t>tt</a:t>
            </a:r>
            <a:r>
              <a:rPr lang="el-GR" u="sng" dirty="0">
                <a:hlinkClick r:id="rId7"/>
              </a:rPr>
              <a:t>0413300/</a:t>
            </a:r>
            <a:endParaRPr lang="el-GR" dirty="0"/>
          </a:p>
          <a:p>
            <a:r>
              <a:rPr lang="el-GR" u="sng" dirty="0">
                <a:hlinkClick r:id="rId8"/>
              </a:rPr>
              <a:t>https://el.wikipedia.org/wiki/%CE%91%CE%BD</a:t>
            </a:r>
            <a:r>
              <a:rPr lang="el-GR" dirty="0"/>
              <a:t>...</a:t>
            </a:r>
          </a:p>
          <a:p>
            <a:r>
              <a:rPr lang="el-GR" u="sng" dirty="0">
                <a:hlinkClick r:id="rId9"/>
              </a:rPr>
              <a:t>http://www.veniaminlesviossociety.gr/%CE%9D%CE%AD%CE%B1/ArtMID/548/ArticleID/93/%CE%A0%CF%81%CE%BF%CE%B2%CE%BF%CE%BB%CE%AE-%CF%84%CE%B1%CE%B9%CE%BD%CE%AF%CE%B1%CF%82---%CE%88%CE%BD%CE%B1%CF%82-%CE%AC%CE%BB%CE%BB%CE%BF%CF%82-%CE%BA%CF%8C%CF%83%CE%BC%CE%BF%CF%82-Worlds-apart</a:t>
            </a:r>
            <a:endParaRPr lang="el-GR" dirty="0"/>
          </a:p>
          <a:p>
            <a:r>
              <a:rPr lang="el-GR" u="sng" dirty="0">
                <a:hlinkClick r:id="rId10"/>
              </a:rPr>
              <a:t>https://www.imdb.com/title/tt1836944/</a:t>
            </a:r>
            <a:endParaRPr lang="el-GR" dirty="0"/>
          </a:p>
          <a:p>
            <a:r>
              <a:rPr lang="el-GR" u="sng" dirty="0">
                <a:hlinkClick r:id="rId11"/>
              </a:rPr>
              <a:t>https://en.wikipedia.org/wiki/Dark_Ride_(film)</a:t>
            </a:r>
            <a:endParaRPr lang="el-GR" dirty="0"/>
          </a:p>
        </p:txBody>
      </p:sp>
    </p:spTree>
    <p:extLst>
      <p:ext uri="{BB962C8B-B14F-4D97-AF65-F5344CB8AC3E}">
        <p14:creationId xmlns:p14="http://schemas.microsoft.com/office/powerpoint/2010/main" val="37645147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85000"/>
                <a:lumOff val="15000"/>
              </a:schemeClr>
            </a:gs>
            <a:gs pos="29000">
              <a:schemeClr val="tx1">
                <a:lumMod val="85000"/>
                <a:lumOff val="15000"/>
              </a:schemeClr>
            </a:gs>
            <a:gs pos="90000">
              <a:schemeClr val="tx2"/>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94872" y="179882"/>
            <a:ext cx="11707318" cy="6400800"/>
          </a:xfrm>
        </p:spPr>
        <p:txBody>
          <a:bodyPr>
            <a:normAutofit fontScale="92500" lnSpcReduction="10000"/>
          </a:bodyPr>
          <a:lstStyle/>
          <a:p>
            <a:r>
              <a:rPr lang="el-GR" u="sng" dirty="0">
                <a:hlinkClick r:id="rId2"/>
              </a:rPr>
              <a:t>https://www.imdb.com/title/tt0412297/</a:t>
            </a:r>
            <a:endParaRPr lang="el-GR" dirty="0"/>
          </a:p>
          <a:p>
            <a:r>
              <a:rPr lang="el-GR" u="sng" dirty="0">
                <a:hlinkClick r:id="rId3"/>
              </a:rPr>
              <a:t>https://www.imdb.com/title/tt1230211/</a:t>
            </a:r>
            <a:endParaRPr lang="el-GR" dirty="0"/>
          </a:p>
          <a:p>
            <a:r>
              <a:rPr lang="el-GR" u="sng" dirty="0">
                <a:hlinkClick r:id="rId4"/>
              </a:rPr>
              <a:t>https://www.imdb.com/title/tt5838200/</a:t>
            </a:r>
            <a:endParaRPr lang="el-GR" dirty="0"/>
          </a:p>
          <a:p>
            <a:r>
              <a:rPr lang="el-GR" u="sng" dirty="0">
                <a:hlinkClick r:id="rId5"/>
              </a:rPr>
              <a:t>https://tenies-online.best/load/1-1-0-19518</a:t>
            </a:r>
            <a:endParaRPr lang="el-GR" dirty="0"/>
          </a:p>
          <a:p>
            <a:r>
              <a:rPr lang="el-GR" u="sng" dirty="0">
                <a:hlinkClick r:id="rId6"/>
              </a:rPr>
              <a:t>https://imaginestores.gr/product/%CE%BA%CF%89%CE%B4%CE%B9%CE%BA%CF%8C%CF%82-swordfish/</a:t>
            </a:r>
            <a:endParaRPr lang="el-GR" dirty="0"/>
          </a:p>
          <a:p>
            <a:r>
              <a:rPr lang="el-GR" u="sng" dirty="0">
                <a:hlinkClick r:id="rId7"/>
              </a:rPr>
              <a:t>https://www.dvd-trailers.gr/tainia/o_pyrinas_2003/</a:t>
            </a:r>
            <a:endParaRPr lang="el-GR" dirty="0"/>
          </a:p>
          <a:p>
            <a:r>
              <a:rPr lang="el-GR" u="sng" dirty="0">
                <a:hlinkClick r:id="rId8"/>
              </a:rPr>
              <a:t>https://en.wikipedia.org/wiki/Killing_Season_(film)</a:t>
            </a:r>
            <a:endParaRPr lang="el-GR" dirty="0"/>
          </a:p>
          <a:p>
            <a:r>
              <a:rPr lang="el-GR" u="sng" dirty="0">
                <a:hlinkClick r:id="rId9"/>
              </a:rPr>
              <a:t>http://www.videoland.gr/bandits</a:t>
            </a:r>
            <a:endParaRPr lang="el-GR" dirty="0"/>
          </a:p>
          <a:p>
            <a:r>
              <a:rPr lang="el-GR" u="sng" dirty="0">
                <a:hlinkClick r:id="rId10"/>
              </a:rPr>
              <a:t>https://www.athinorama.gr/cinema/movie/thanasimos_episkeptis-1008480.html</a:t>
            </a:r>
            <a:endParaRPr lang="el-GR" dirty="0"/>
          </a:p>
          <a:p>
            <a:r>
              <a:rPr lang="el-GR" u="sng" dirty="0">
                <a:hlinkClick r:id="rId11"/>
              </a:rPr>
              <a:t>https://www.athinorama.gr/cinema/movie/i_agapi_thelei_to_xrono_tis-1008980.html</a:t>
            </a:r>
            <a:endParaRPr lang="el-GR" dirty="0"/>
          </a:p>
          <a:p>
            <a:r>
              <a:rPr lang="el-GR" u="sng" dirty="0">
                <a:hlinkClick r:id="rId12"/>
              </a:rPr>
              <a:t>https://www.thessalonikiguide.gr/tainia/oi-enorkoi-2003/</a:t>
            </a:r>
            <a:endParaRPr lang="el-GR" dirty="0"/>
          </a:p>
          <a:p>
            <a:r>
              <a:rPr lang="el-GR" u="sng" dirty="0">
                <a:hlinkClick r:id="rId13"/>
              </a:rPr>
              <a:t>https://www.imdb.com/title/tt0954926/</a:t>
            </a:r>
            <a:endParaRPr lang="el-GR" dirty="0"/>
          </a:p>
          <a:p>
            <a:r>
              <a:rPr lang="en-US" u="sng" dirty="0">
                <a:hlinkClick r:id="rId14"/>
              </a:rPr>
              <a:t>https</a:t>
            </a:r>
            <a:r>
              <a:rPr lang="el-GR" u="sng" dirty="0">
                <a:hlinkClick r:id="rId14"/>
              </a:rPr>
              <a:t>://</a:t>
            </a:r>
            <a:r>
              <a:rPr lang="en-US" u="sng" dirty="0">
                <a:hlinkClick r:id="rId14"/>
              </a:rPr>
              <a:t>www</a:t>
            </a:r>
            <a:r>
              <a:rPr lang="el-GR" u="sng" dirty="0">
                <a:hlinkClick r:id="rId14"/>
              </a:rPr>
              <a:t>.</a:t>
            </a:r>
            <a:r>
              <a:rPr lang="en-US" u="sng" dirty="0" err="1">
                <a:hlinkClick r:id="rId14"/>
              </a:rPr>
              <a:t>imdb</a:t>
            </a:r>
            <a:r>
              <a:rPr lang="el-GR" u="sng" dirty="0">
                <a:hlinkClick r:id="rId14"/>
              </a:rPr>
              <a:t>.</a:t>
            </a:r>
            <a:r>
              <a:rPr lang="en-US" u="sng" dirty="0">
                <a:hlinkClick r:id="rId14"/>
              </a:rPr>
              <a:t>com</a:t>
            </a:r>
            <a:r>
              <a:rPr lang="el-GR" u="sng" dirty="0">
                <a:hlinkClick r:id="rId14"/>
              </a:rPr>
              <a:t>/</a:t>
            </a:r>
            <a:r>
              <a:rPr lang="en-US" u="sng" dirty="0">
                <a:hlinkClick r:id="rId14"/>
              </a:rPr>
              <a:t>title</a:t>
            </a:r>
            <a:r>
              <a:rPr lang="el-GR" u="sng" dirty="0">
                <a:hlinkClick r:id="rId14"/>
              </a:rPr>
              <a:t>/</a:t>
            </a:r>
            <a:r>
              <a:rPr lang="en-US" u="sng" dirty="0" err="1">
                <a:hlinkClick r:id="rId14"/>
              </a:rPr>
              <a:t>tt</a:t>
            </a:r>
            <a:r>
              <a:rPr lang="el-GR" u="sng" dirty="0">
                <a:hlinkClick r:id="rId14"/>
              </a:rPr>
              <a:t>1799516/</a:t>
            </a:r>
            <a:endParaRPr lang="el-GR" dirty="0"/>
          </a:p>
          <a:p>
            <a:pPr marL="0" indent="0">
              <a:buNone/>
            </a:pPr>
            <a:endParaRPr lang="el-GR" dirty="0"/>
          </a:p>
        </p:txBody>
      </p:sp>
    </p:spTree>
    <p:extLst>
      <p:ext uri="{BB962C8B-B14F-4D97-AF65-F5344CB8AC3E}">
        <p14:creationId xmlns:p14="http://schemas.microsoft.com/office/powerpoint/2010/main" val="368044722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85000"/>
                <a:lumOff val="15000"/>
              </a:schemeClr>
            </a:gs>
            <a:gs pos="29000">
              <a:schemeClr val="tx1">
                <a:lumMod val="85000"/>
                <a:lumOff val="15000"/>
              </a:schemeClr>
            </a:gs>
            <a:gs pos="90000">
              <a:schemeClr val="tx2"/>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19921" y="149902"/>
            <a:ext cx="11752289" cy="6460760"/>
          </a:xfrm>
        </p:spPr>
        <p:txBody>
          <a:bodyPr>
            <a:normAutofit fontScale="92500" lnSpcReduction="10000"/>
          </a:bodyPr>
          <a:lstStyle/>
          <a:p>
            <a:r>
              <a:rPr lang="el-GR" u="sng" dirty="0">
                <a:hlinkClick r:id="rId2"/>
              </a:rPr>
              <a:t>https://en.wikipedia.org/wiki/Pet_Sematary_(2019_film)</a:t>
            </a:r>
            <a:endParaRPr lang="el-GR" dirty="0"/>
          </a:p>
          <a:p>
            <a:r>
              <a:rPr lang="el-GR" u="sng" dirty="0">
                <a:hlinkClick r:id="rId3"/>
              </a:rPr>
              <a:t>https://www.themoviedb.org/movie/121365-poker-face</a:t>
            </a:r>
            <a:r>
              <a:rPr lang="el-GR" dirty="0"/>
              <a:t> </a:t>
            </a:r>
          </a:p>
          <a:p>
            <a:r>
              <a:rPr lang="el-GR" u="sng" dirty="0">
                <a:hlinkClick r:id="rId4"/>
              </a:rPr>
              <a:t>https://www.larissanet.gr/2019/03/29/apo-to-cholygount-stin-larisa-o-kostas-christidis-fot/</a:t>
            </a:r>
            <a:endParaRPr lang="el-GR" dirty="0"/>
          </a:p>
          <a:p>
            <a:r>
              <a:rPr lang="el-GR" u="sng" dirty="0">
                <a:hlinkClick r:id="rId5"/>
              </a:rPr>
              <a:t>https://parallaximag.gr/life/enas-thessalonikios-synthetis-pou-diaprepei-sto-hollywood-tora-katakta-kai-to-netflix</a:t>
            </a:r>
            <a:endParaRPr lang="el-GR" dirty="0"/>
          </a:p>
          <a:p>
            <a:r>
              <a:rPr lang="el-GR" u="sng" dirty="0">
                <a:hlinkClick r:id="rId6"/>
              </a:rPr>
              <a:t>https://frapress.gr/2016/02/cineuresi-kostas-christides/</a:t>
            </a:r>
            <a:endParaRPr lang="el-GR" dirty="0"/>
          </a:p>
          <a:p>
            <a:r>
              <a:rPr lang="el-GR" u="sng" dirty="0">
                <a:hlinkClick r:id="rId7"/>
              </a:rPr>
              <a:t>https://neoskosmos.com/en/24288/greek-crisis-animated-in-short-film/</a:t>
            </a:r>
            <a:endParaRPr lang="el-GR" dirty="0"/>
          </a:p>
          <a:p>
            <a:r>
              <a:rPr lang="el-GR" u="sng" dirty="0">
                <a:hlinkClick r:id="rId8"/>
              </a:rPr>
              <a:t>https://www.athinorama.gr/cinema/movie/aigaio_sos-10062677.html</a:t>
            </a:r>
            <a:r>
              <a:rPr lang="el-GR" dirty="0"/>
              <a:t> </a:t>
            </a:r>
          </a:p>
          <a:p>
            <a:r>
              <a:rPr lang="el-GR" u="sng" dirty="0">
                <a:hlinkClick r:id="rId9"/>
              </a:rPr>
              <a:t>https://blogs.sch.gr/8gymkala/archives/1635</a:t>
            </a:r>
            <a:endParaRPr lang="el-GR" dirty="0"/>
          </a:p>
          <a:p>
            <a:r>
              <a:rPr lang="el-GR" dirty="0"/>
              <a:t> </a:t>
            </a:r>
          </a:p>
          <a:p>
            <a:r>
              <a:rPr lang="en-US" b="1" dirty="0">
                <a:hlinkClick r:id="rId10"/>
              </a:rPr>
              <a:t>ethnos</a:t>
            </a:r>
            <a:r>
              <a:rPr lang="el-GR" b="1" dirty="0">
                <a:hlinkClick r:id="rId10"/>
              </a:rPr>
              <a:t>.</a:t>
            </a:r>
            <a:r>
              <a:rPr lang="en-US" b="1" dirty="0">
                <a:hlinkClick r:id="rId10"/>
              </a:rPr>
              <a:t>gr</a:t>
            </a:r>
            <a:r>
              <a:rPr lang="en-US" b="1" dirty="0"/>
              <a:t> </a:t>
            </a:r>
            <a:r>
              <a:rPr lang="el-GR" b="1" dirty="0"/>
              <a:t>/ Μάγδα </a:t>
            </a:r>
            <a:r>
              <a:rPr lang="el-GR" b="1" dirty="0" err="1"/>
              <a:t>Λιβέρη</a:t>
            </a:r>
            <a:r>
              <a:rPr lang="el-GR" b="1" dirty="0"/>
              <a:t> </a:t>
            </a:r>
            <a:endParaRPr lang="el-GR" dirty="0"/>
          </a:p>
          <a:p>
            <a:r>
              <a:rPr lang="el-GR" u="sng" dirty="0">
                <a:hlinkClick r:id="rId11"/>
              </a:rPr>
              <a:t>https://www.alfa-studies.gr/o-maestros-tou-hollywood-kwsta-xrhstidh-sto-alfa-studies-thessalonikis/</a:t>
            </a:r>
            <a:r>
              <a:rPr lang="el-GR" dirty="0"/>
              <a:t> </a:t>
            </a:r>
          </a:p>
          <a:p>
            <a:r>
              <a:rPr lang="el-GR" u="sng" dirty="0">
                <a:hlinkClick r:id="rId12"/>
              </a:rPr>
              <a:t>https://www.backstage24.gr/52895/</a:t>
            </a:r>
            <a:r>
              <a:rPr lang="el-GR" dirty="0"/>
              <a:t> </a:t>
            </a:r>
          </a:p>
          <a:p>
            <a:endParaRPr lang="el-GR" dirty="0"/>
          </a:p>
          <a:p>
            <a:pPr marL="0" indent="0">
              <a:buNone/>
            </a:pPr>
            <a:endParaRPr lang="el-GR" dirty="0"/>
          </a:p>
        </p:txBody>
      </p:sp>
    </p:spTree>
    <p:extLst>
      <p:ext uri="{BB962C8B-B14F-4D97-AF65-F5344CB8AC3E}">
        <p14:creationId xmlns:p14="http://schemas.microsoft.com/office/powerpoint/2010/main" val="204749400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85000"/>
                <a:lumOff val="15000"/>
              </a:schemeClr>
            </a:gs>
            <a:gs pos="44000">
              <a:schemeClr val="tx1"/>
            </a:gs>
            <a:gs pos="70000">
              <a:schemeClr val="tx2"/>
            </a:gs>
            <a:gs pos="100000">
              <a:srgbClr val="C1372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Ορθογώνιο 3"/>
          <p:cNvSpPr/>
          <p:nvPr/>
        </p:nvSpPr>
        <p:spPr>
          <a:xfrm>
            <a:off x="1064302" y="2728209"/>
            <a:ext cx="10238282" cy="132343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8000" b="1" cap="none" spc="0" dirty="0">
                <a:ln/>
                <a:solidFill>
                  <a:srgbClr val="C13722"/>
                </a:solidFill>
                <a:effectLst/>
              </a:rPr>
              <a:t>That’s All Folks!!</a:t>
            </a:r>
            <a:endParaRPr lang="el-GR" sz="8000" b="1" cap="none" spc="0" dirty="0">
              <a:ln/>
              <a:solidFill>
                <a:srgbClr val="C13722"/>
              </a:solidFill>
              <a:effectLst/>
            </a:endParaRPr>
          </a:p>
        </p:txBody>
      </p:sp>
    </p:spTree>
    <p:extLst>
      <p:ext uri="{BB962C8B-B14F-4D97-AF65-F5344CB8AC3E}">
        <p14:creationId xmlns:p14="http://schemas.microsoft.com/office/powerpoint/2010/main" val="30558160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85000"/>
                <a:lumOff val="15000"/>
              </a:schemeClr>
            </a:gs>
            <a:gs pos="80000">
              <a:schemeClr val="tx1">
                <a:lumMod val="85000"/>
                <a:lumOff val="15000"/>
              </a:schemeClr>
            </a:gs>
            <a:gs pos="90000">
              <a:schemeClr val="tx2"/>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marL="0" indent="0">
              <a:buNone/>
            </a:pPr>
            <a:r>
              <a:rPr lang="el-GR" i="1" dirty="0">
                <a:solidFill>
                  <a:schemeClr val="accent3">
                    <a:lumMod val="20000"/>
                    <a:lumOff val="80000"/>
                  </a:schemeClr>
                </a:solidFill>
                <a:latin typeface="+mj-lt"/>
                <a:cs typeface="Times New Roman" panose="02020603050405020304" pitchFamily="18" charset="0"/>
              </a:rPr>
              <a:t>«Ξεκίνησα μαθήματα πιάνου σε ηλικία 6 ετών στο Μακεδονικό Ωδείο Θεσσαλονίκης. Το 1988 ήμουν 15 ετών και άκουσα για πρώτη φορά τον Τζον Γουίλιαμς, τον σπουδαιότερο συνθέτη κινηματογραφικής μουσικής. Μαγεύτηκα και άρχισα να συγκεντρώνω σάουντρακ όπως “Ο Πόλεμος των </a:t>
            </a:r>
            <a:r>
              <a:rPr lang="el-GR" i="1" dirty="0" err="1">
                <a:solidFill>
                  <a:schemeClr val="accent3">
                    <a:lumMod val="20000"/>
                    <a:lumOff val="80000"/>
                  </a:schemeClr>
                </a:solidFill>
                <a:latin typeface="+mj-lt"/>
                <a:cs typeface="Times New Roman" panose="02020603050405020304" pitchFamily="18" charset="0"/>
              </a:rPr>
              <a:t>Αστρων</a:t>
            </a:r>
            <a:r>
              <a:rPr lang="el-GR" i="1" dirty="0">
                <a:solidFill>
                  <a:schemeClr val="accent3">
                    <a:lumMod val="20000"/>
                    <a:lumOff val="80000"/>
                  </a:schemeClr>
                </a:solidFill>
                <a:latin typeface="+mj-lt"/>
                <a:cs typeface="Times New Roman" panose="02020603050405020304" pitchFamily="18" charset="0"/>
              </a:rPr>
              <a:t>”, “Οι Δρόμοι της Φωτιάς”, “Ιντιάνα Τζόουνς”… Τότε γνώρισα και όλους τους μεγάλους συνθέτες του κινηματογράφου όπως οι </a:t>
            </a:r>
            <a:r>
              <a:rPr lang="el-GR" i="1" dirty="0" err="1">
                <a:solidFill>
                  <a:schemeClr val="accent3">
                    <a:lumMod val="20000"/>
                    <a:lumOff val="80000"/>
                  </a:schemeClr>
                </a:solidFill>
                <a:latin typeface="+mj-lt"/>
                <a:cs typeface="Times New Roman" panose="02020603050405020304" pitchFamily="18" charset="0"/>
              </a:rPr>
              <a:t>Μορικόνε</a:t>
            </a:r>
            <a:r>
              <a:rPr lang="el-GR" i="1" dirty="0">
                <a:solidFill>
                  <a:schemeClr val="accent3">
                    <a:lumMod val="20000"/>
                    <a:lumOff val="80000"/>
                  </a:schemeClr>
                </a:solidFill>
                <a:latin typeface="+mj-lt"/>
                <a:cs typeface="Times New Roman" panose="02020603050405020304" pitchFamily="18" charset="0"/>
              </a:rPr>
              <a:t>, </a:t>
            </a:r>
            <a:r>
              <a:rPr lang="el-GR" i="1" dirty="0" err="1">
                <a:solidFill>
                  <a:schemeClr val="accent3">
                    <a:lumMod val="20000"/>
                    <a:lumOff val="80000"/>
                  </a:schemeClr>
                </a:solidFill>
                <a:latin typeface="+mj-lt"/>
                <a:cs typeface="Times New Roman" panose="02020603050405020304" pitchFamily="18" charset="0"/>
              </a:rPr>
              <a:t>Γκόλντσμιθ</a:t>
            </a:r>
            <a:r>
              <a:rPr lang="el-GR" i="1" dirty="0">
                <a:solidFill>
                  <a:schemeClr val="accent3">
                    <a:lumMod val="20000"/>
                    <a:lumOff val="80000"/>
                  </a:schemeClr>
                </a:solidFill>
                <a:latin typeface="+mj-lt"/>
                <a:cs typeface="Times New Roman" panose="02020603050405020304" pitchFamily="18" charset="0"/>
              </a:rPr>
              <a:t>, </a:t>
            </a:r>
            <a:r>
              <a:rPr lang="el-GR" i="1" dirty="0" err="1">
                <a:solidFill>
                  <a:schemeClr val="accent3">
                    <a:lumMod val="20000"/>
                    <a:lumOff val="80000"/>
                  </a:schemeClr>
                </a:solidFill>
                <a:latin typeface="+mj-lt"/>
                <a:cs typeface="Times New Roman" panose="02020603050405020304" pitchFamily="18" charset="0"/>
              </a:rPr>
              <a:t>Χόρνερ</a:t>
            </a:r>
            <a:r>
              <a:rPr lang="el-GR" i="1" dirty="0">
                <a:solidFill>
                  <a:schemeClr val="accent3">
                    <a:lumMod val="20000"/>
                    <a:lumOff val="80000"/>
                  </a:schemeClr>
                </a:solidFill>
                <a:latin typeface="+mj-lt"/>
                <a:cs typeface="Times New Roman" panose="02020603050405020304" pitchFamily="18" charset="0"/>
              </a:rPr>
              <a:t>, </a:t>
            </a:r>
            <a:r>
              <a:rPr lang="el-GR" i="1" dirty="0" err="1">
                <a:solidFill>
                  <a:schemeClr val="accent3">
                    <a:lumMod val="20000"/>
                    <a:lumOff val="80000"/>
                  </a:schemeClr>
                </a:solidFill>
                <a:latin typeface="+mj-lt"/>
                <a:cs typeface="Times New Roman" panose="02020603050405020304" pitchFamily="18" charset="0"/>
              </a:rPr>
              <a:t>Μανσίνι</a:t>
            </a:r>
            <a:r>
              <a:rPr lang="el-GR" i="1" dirty="0">
                <a:solidFill>
                  <a:schemeClr val="accent3">
                    <a:lumMod val="20000"/>
                    <a:lumOff val="80000"/>
                  </a:schemeClr>
                </a:solidFill>
                <a:latin typeface="+mj-lt"/>
                <a:cs typeface="Times New Roman" panose="02020603050405020304" pitchFamily="18" charset="0"/>
              </a:rPr>
              <a:t>, Χέρμαν κ.ά.», λέει στο «</a:t>
            </a:r>
            <a:r>
              <a:rPr lang="el-GR" i="1" dirty="0" err="1">
                <a:solidFill>
                  <a:schemeClr val="accent3">
                    <a:lumMod val="20000"/>
                    <a:lumOff val="80000"/>
                  </a:schemeClr>
                </a:solidFill>
                <a:latin typeface="+mj-lt"/>
                <a:cs typeface="Times New Roman" panose="02020603050405020304" pitchFamily="18" charset="0"/>
              </a:rPr>
              <a:t>Εθνος</a:t>
            </a:r>
            <a:r>
              <a:rPr lang="el-GR" i="1" dirty="0">
                <a:solidFill>
                  <a:schemeClr val="accent3">
                    <a:lumMod val="20000"/>
                    <a:lumOff val="80000"/>
                  </a:schemeClr>
                </a:solidFill>
                <a:latin typeface="+mj-lt"/>
                <a:cs typeface="Times New Roman" panose="02020603050405020304" pitchFamily="18" charset="0"/>
              </a:rPr>
              <a:t> της Κυριακής»</a:t>
            </a:r>
            <a:r>
              <a:rPr lang="el-GR" dirty="0">
                <a:solidFill>
                  <a:schemeClr val="accent3">
                    <a:lumMod val="20000"/>
                    <a:lumOff val="80000"/>
                  </a:schemeClr>
                </a:solidFill>
                <a:latin typeface="+mj-lt"/>
                <a:cs typeface="Times New Roman" panose="02020603050405020304" pitchFamily="18" charset="0"/>
              </a:rPr>
              <a:t> ο 42χρονος σήμερα συνθέτης.</a:t>
            </a:r>
          </a:p>
          <a:p>
            <a:pPr marL="0" indent="0">
              <a:buNone/>
            </a:pPr>
            <a:endParaRPr lang="el-GR" dirty="0"/>
          </a:p>
        </p:txBody>
      </p:sp>
    </p:spTree>
    <p:extLst>
      <p:ext uri="{BB962C8B-B14F-4D97-AF65-F5344CB8AC3E}">
        <p14:creationId xmlns:p14="http://schemas.microsoft.com/office/powerpoint/2010/main" val="4471829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85000"/>
                <a:lumOff val="15000"/>
              </a:schemeClr>
            </a:gs>
            <a:gs pos="69000">
              <a:schemeClr val="tx1">
                <a:lumMod val="85000"/>
                <a:lumOff val="15000"/>
              </a:schemeClr>
            </a:gs>
            <a:gs pos="90000">
              <a:schemeClr val="tx2"/>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39843" y="314792"/>
            <a:ext cx="11617377" cy="6415791"/>
          </a:xfrm>
        </p:spPr>
        <p:txBody>
          <a:bodyPr>
            <a:normAutofit/>
          </a:bodyPr>
          <a:lstStyle/>
          <a:p>
            <a:pPr marL="0" indent="0" algn="ctr">
              <a:buNone/>
            </a:pPr>
            <a:r>
              <a:rPr lang="el-GR" u="sng" dirty="0">
                <a:solidFill>
                  <a:schemeClr val="accent3">
                    <a:lumMod val="20000"/>
                    <a:lumOff val="80000"/>
                  </a:schemeClr>
                </a:solidFill>
                <a:latin typeface="+mj-lt"/>
              </a:rPr>
              <a:t>Σπουδές σε Αγγλία και ΗΠΑ</a:t>
            </a:r>
            <a:br>
              <a:rPr lang="el-GR" dirty="0">
                <a:solidFill>
                  <a:schemeClr val="accent3">
                    <a:lumMod val="20000"/>
                    <a:lumOff val="80000"/>
                  </a:schemeClr>
                </a:solidFill>
                <a:latin typeface="+mj-lt"/>
              </a:rPr>
            </a:br>
            <a:r>
              <a:rPr lang="el-GR" dirty="0">
                <a:solidFill>
                  <a:schemeClr val="accent3">
                    <a:lumMod val="20000"/>
                    <a:lumOff val="80000"/>
                  </a:schemeClr>
                </a:solidFill>
                <a:latin typeface="+mj-lt"/>
              </a:rPr>
              <a:t>Πήρε το πτυχίο αλλά και το μεταπτυχιακό του από το </a:t>
            </a:r>
            <a:r>
              <a:rPr lang="el-GR" dirty="0" err="1">
                <a:solidFill>
                  <a:schemeClr val="accent3">
                    <a:lumMod val="20000"/>
                    <a:lumOff val="80000"/>
                  </a:schemeClr>
                </a:solidFill>
                <a:latin typeface="+mj-lt"/>
              </a:rPr>
              <a:t>London</a:t>
            </a:r>
            <a:r>
              <a:rPr lang="el-GR" dirty="0">
                <a:solidFill>
                  <a:schemeClr val="accent3">
                    <a:lumMod val="20000"/>
                    <a:lumOff val="80000"/>
                  </a:schemeClr>
                </a:solidFill>
                <a:latin typeface="+mj-lt"/>
              </a:rPr>
              <a:t> </a:t>
            </a:r>
            <a:r>
              <a:rPr lang="el-GR" dirty="0" err="1">
                <a:solidFill>
                  <a:schemeClr val="accent3">
                    <a:lumMod val="20000"/>
                    <a:lumOff val="80000"/>
                  </a:schemeClr>
                </a:solidFill>
                <a:latin typeface="+mj-lt"/>
              </a:rPr>
              <a:t>College</a:t>
            </a:r>
            <a:r>
              <a:rPr lang="el-GR" dirty="0">
                <a:solidFill>
                  <a:schemeClr val="accent3">
                    <a:lumMod val="20000"/>
                    <a:lumOff val="80000"/>
                  </a:schemeClr>
                </a:solidFill>
                <a:latin typeface="+mj-lt"/>
              </a:rPr>
              <a:t> of </a:t>
            </a:r>
            <a:r>
              <a:rPr lang="el-GR" dirty="0" err="1">
                <a:solidFill>
                  <a:schemeClr val="accent3">
                    <a:lumMod val="20000"/>
                    <a:lumOff val="80000"/>
                  </a:schemeClr>
                </a:solidFill>
                <a:latin typeface="+mj-lt"/>
              </a:rPr>
              <a:t>Music</a:t>
            </a:r>
            <a:r>
              <a:rPr lang="el-GR" dirty="0">
                <a:solidFill>
                  <a:schemeClr val="accent3">
                    <a:lumMod val="20000"/>
                    <a:lumOff val="80000"/>
                  </a:schemeClr>
                </a:solidFill>
                <a:latin typeface="+mj-lt"/>
              </a:rPr>
              <a:t> στο Λονδίνο και συνέχισε τις σπουδές του στο </a:t>
            </a:r>
            <a:r>
              <a:rPr lang="el-GR" dirty="0" err="1">
                <a:solidFill>
                  <a:schemeClr val="accent3">
                    <a:lumMod val="20000"/>
                    <a:lumOff val="80000"/>
                  </a:schemeClr>
                </a:solidFill>
                <a:latin typeface="+mj-lt"/>
              </a:rPr>
              <a:t>Λος</a:t>
            </a:r>
            <a:r>
              <a:rPr lang="el-GR" dirty="0">
                <a:solidFill>
                  <a:schemeClr val="accent3">
                    <a:lumMod val="20000"/>
                    <a:lumOff val="80000"/>
                  </a:schemeClr>
                </a:solidFill>
                <a:latin typeface="+mj-lt"/>
              </a:rPr>
              <a:t> </a:t>
            </a:r>
            <a:r>
              <a:rPr lang="el-GR" dirty="0" err="1">
                <a:solidFill>
                  <a:schemeClr val="accent3">
                    <a:lumMod val="20000"/>
                    <a:lumOff val="80000"/>
                  </a:schemeClr>
                </a:solidFill>
                <a:latin typeface="+mj-lt"/>
              </a:rPr>
              <a:t>Αντζελες</a:t>
            </a:r>
            <a:r>
              <a:rPr lang="el-GR" dirty="0">
                <a:solidFill>
                  <a:schemeClr val="accent3">
                    <a:lumMod val="20000"/>
                    <a:lumOff val="80000"/>
                  </a:schemeClr>
                </a:solidFill>
                <a:latin typeface="+mj-lt"/>
              </a:rPr>
              <a:t> στο </a:t>
            </a:r>
            <a:r>
              <a:rPr lang="el-GR" dirty="0" err="1">
                <a:solidFill>
                  <a:schemeClr val="accent3">
                    <a:lumMod val="20000"/>
                    <a:lumOff val="80000"/>
                  </a:schemeClr>
                </a:solidFill>
                <a:latin typeface="+mj-lt"/>
              </a:rPr>
              <a:t>University</a:t>
            </a:r>
            <a:r>
              <a:rPr lang="el-GR" dirty="0">
                <a:solidFill>
                  <a:schemeClr val="accent3">
                    <a:lumMod val="20000"/>
                    <a:lumOff val="80000"/>
                  </a:schemeClr>
                </a:solidFill>
                <a:latin typeface="+mj-lt"/>
              </a:rPr>
              <a:t> of Southern </a:t>
            </a:r>
            <a:r>
              <a:rPr lang="el-GR" dirty="0" err="1">
                <a:solidFill>
                  <a:schemeClr val="accent3">
                    <a:lumMod val="20000"/>
                    <a:lumOff val="80000"/>
                  </a:schemeClr>
                </a:solidFill>
                <a:latin typeface="+mj-lt"/>
              </a:rPr>
              <a:t>California</a:t>
            </a:r>
            <a:r>
              <a:rPr lang="el-GR" dirty="0">
                <a:solidFill>
                  <a:schemeClr val="accent3">
                    <a:lumMod val="20000"/>
                    <a:lumOff val="80000"/>
                  </a:schemeClr>
                </a:solidFill>
                <a:latin typeface="+mj-lt"/>
              </a:rPr>
              <a:t>.</a:t>
            </a:r>
            <a:endParaRPr lang="en-US" dirty="0">
              <a:solidFill>
                <a:schemeClr val="accent3">
                  <a:lumMod val="20000"/>
                  <a:lumOff val="80000"/>
                </a:schemeClr>
              </a:solidFill>
              <a:latin typeface="+mj-lt"/>
            </a:endParaRPr>
          </a:p>
          <a:p>
            <a:pPr marL="0" indent="0" algn="ctr">
              <a:buNone/>
            </a:pPr>
            <a:r>
              <a:rPr lang="el-GR" dirty="0">
                <a:solidFill>
                  <a:schemeClr val="accent3">
                    <a:lumMod val="20000"/>
                    <a:lumOff val="80000"/>
                  </a:schemeClr>
                </a:solidFill>
                <a:latin typeface="+mj-lt"/>
              </a:rPr>
              <a:t> </a:t>
            </a:r>
            <a:r>
              <a:rPr lang="el-GR" i="1" dirty="0">
                <a:solidFill>
                  <a:schemeClr val="accent3">
                    <a:lumMod val="20000"/>
                    <a:lumOff val="80000"/>
                  </a:schemeClr>
                </a:solidFill>
                <a:latin typeface="+mj-lt"/>
              </a:rPr>
              <a:t>«Τα δίδακτρα ήταν ακριβά και η οικογένειά μου έκανε θυσίες για να σπουδάσω. Είχα την τύχη να έχω καθηγητές θρύλους όπως οι </a:t>
            </a:r>
            <a:r>
              <a:rPr lang="el-GR" i="1" dirty="0" err="1">
                <a:solidFill>
                  <a:schemeClr val="accent3">
                    <a:lumMod val="20000"/>
                    <a:lumOff val="80000"/>
                  </a:schemeClr>
                </a:solidFill>
                <a:latin typeface="+mj-lt"/>
              </a:rPr>
              <a:t>Μπέρνστιν</a:t>
            </a:r>
            <a:r>
              <a:rPr lang="el-GR" i="1" dirty="0">
                <a:solidFill>
                  <a:schemeClr val="accent3">
                    <a:lumMod val="20000"/>
                    <a:lumOff val="80000"/>
                  </a:schemeClr>
                </a:solidFill>
                <a:latin typeface="+mj-lt"/>
              </a:rPr>
              <a:t>, </a:t>
            </a:r>
            <a:r>
              <a:rPr lang="el-GR" i="1" dirty="0" err="1">
                <a:solidFill>
                  <a:schemeClr val="accent3">
                    <a:lumMod val="20000"/>
                    <a:lumOff val="80000"/>
                  </a:schemeClr>
                </a:solidFill>
                <a:latin typeface="+mj-lt"/>
              </a:rPr>
              <a:t>Γκόλντσμιθ</a:t>
            </a:r>
            <a:r>
              <a:rPr lang="el-GR" i="1" dirty="0">
                <a:solidFill>
                  <a:schemeClr val="accent3">
                    <a:lumMod val="20000"/>
                    <a:lumOff val="80000"/>
                  </a:schemeClr>
                </a:solidFill>
                <a:latin typeface="+mj-lt"/>
              </a:rPr>
              <a:t>, </a:t>
            </a:r>
            <a:r>
              <a:rPr lang="el-GR" i="1" dirty="0" err="1">
                <a:solidFill>
                  <a:schemeClr val="accent3">
                    <a:lumMod val="20000"/>
                    <a:lumOff val="80000"/>
                  </a:schemeClr>
                </a:solidFill>
                <a:latin typeface="+mj-lt"/>
              </a:rPr>
              <a:t>Ρόουζμαν</a:t>
            </a:r>
            <a:r>
              <a:rPr lang="el-GR" i="1" dirty="0">
                <a:solidFill>
                  <a:schemeClr val="accent3">
                    <a:lumMod val="20000"/>
                    <a:lumOff val="80000"/>
                  </a:schemeClr>
                </a:solidFill>
                <a:latin typeface="+mj-lt"/>
              </a:rPr>
              <a:t>, </a:t>
            </a:r>
            <a:r>
              <a:rPr lang="el-GR" i="1" dirty="0" err="1">
                <a:solidFill>
                  <a:schemeClr val="accent3">
                    <a:lumMod val="20000"/>
                    <a:lumOff val="80000"/>
                  </a:schemeClr>
                </a:solidFill>
                <a:latin typeface="+mj-lt"/>
              </a:rPr>
              <a:t>Ράκσιν</a:t>
            </a:r>
            <a:r>
              <a:rPr lang="el-GR" i="1" dirty="0">
                <a:solidFill>
                  <a:schemeClr val="accent3">
                    <a:lumMod val="20000"/>
                    <a:lumOff val="80000"/>
                  </a:schemeClr>
                </a:solidFill>
                <a:latin typeface="+mj-lt"/>
              </a:rPr>
              <a:t>… Εκεί γνώρισα και τον Κρίστοφερ Γιανγκ, τον μεγάλο συνθέτη σάουντρακ, ο οποίος με πήρε μαζί του στο Λονδίνο για να τον βοηθήσω στη </a:t>
            </a:r>
            <a:r>
              <a:rPr lang="el-GR" b="1" i="1" dirty="0">
                <a:solidFill>
                  <a:schemeClr val="accent3">
                    <a:lumMod val="20000"/>
                    <a:lumOff val="80000"/>
                  </a:schemeClr>
                </a:solidFill>
                <a:latin typeface="+mj-lt"/>
              </a:rPr>
              <a:t>“Διπλή Παγίδα”</a:t>
            </a:r>
            <a:r>
              <a:rPr lang="el-GR" i="1" dirty="0">
                <a:solidFill>
                  <a:schemeClr val="accent3">
                    <a:lumMod val="20000"/>
                    <a:lumOff val="80000"/>
                  </a:schemeClr>
                </a:solidFill>
                <a:latin typeface="+mj-lt"/>
              </a:rPr>
              <a:t> με τον Σον </a:t>
            </a:r>
            <a:r>
              <a:rPr lang="el-GR" i="1" dirty="0" err="1">
                <a:solidFill>
                  <a:schemeClr val="accent3">
                    <a:lumMod val="20000"/>
                    <a:lumOff val="80000"/>
                  </a:schemeClr>
                </a:solidFill>
                <a:latin typeface="+mj-lt"/>
              </a:rPr>
              <a:t>Κόνερι</a:t>
            </a:r>
            <a:r>
              <a:rPr lang="el-GR" i="1" dirty="0">
                <a:solidFill>
                  <a:schemeClr val="accent3">
                    <a:lumMod val="20000"/>
                    <a:lumOff val="80000"/>
                  </a:schemeClr>
                </a:solidFill>
                <a:latin typeface="+mj-lt"/>
              </a:rPr>
              <a:t> και την Κάθριν Ζέτα Τζόουνς. Όταν επιστρέψαμε στις ΗΠΑ μου ζήτησε να γίνω βοηθός του. Μαζί του συνεργάστηκα σε περισσότερες από 35 ταινίες. Για έξι χρόνια δούλευα ασταμάτητα, 15 ώρες την ημέρα, γράφοντας μουσική και κάνοντας ενορχηστρώσεις για παραγωγές όπως </a:t>
            </a:r>
            <a:r>
              <a:rPr lang="el-GR" b="1" i="1" dirty="0">
                <a:solidFill>
                  <a:schemeClr val="accent3">
                    <a:lumMod val="20000"/>
                    <a:lumOff val="80000"/>
                  </a:schemeClr>
                </a:solidFill>
                <a:latin typeface="+mj-lt"/>
              </a:rPr>
              <a:t>“Τυφώνας: Η Αληθινή Ιστορία”, “Ναυτιλιακά Νέα”, “Γλυκός Νοέμβρης”, “Spider-</a:t>
            </a:r>
            <a:r>
              <a:rPr lang="el-GR" b="1" i="1" dirty="0" err="1">
                <a:solidFill>
                  <a:schemeClr val="accent3">
                    <a:lumMod val="20000"/>
                    <a:lumOff val="80000"/>
                  </a:schemeClr>
                </a:solidFill>
                <a:latin typeface="+mj-lt"/>
              </a:rPr>
              <a:t>Μan</a:t>
            </a:r>
            <a:r>
              <a:rPr lang="el-GR" b="1" i="1" dirty="0">
                <a:solidFill>
                  <a:schemeClr val="accent3">
                    <a:lumMod val="20000"/>
                    <a:lumOff val="80000"/>
                  </a:schemeClr>
                </a:solidFill>
                <a:latin typeface="+mj-lt"/>
              </a:rPr>
              <a:t> 3″</a:t>
            </a:r>
            <a:r>
              <a:rPr lang="el-GR" i="1" dirty="0">
                <a:solidFill>
                  <a:schemeClr val="accent3">
                    <a:lumMod val="20000"/>
                    <a:lumOff val="80000"/>
                  </a:schemeClr>
                </a:solidFill>
                <a:latin typeface="+mj-lt"/>
              </a:rPr>
              <a:t>… Από το 2003 γράφω μουσική για ταινίες μόνος μου, όμως εξακολουθώ να συνεργάζομαι με τον Γιανγκ σε διάφορα </a:t>
            </a:r>
            <a:r>
              <a:rPr lang="el-GR" i="1" dirty="0" err="1">
                <a:solidFill>
                  <a:schemeClr val="accent3">
                    <a:lumMod val="20000"/>
                    <a:lumOff val="80000"/>
                  </a:schemeClr>
                </a:solidFill>
                <a:latin typeface="+mj-lt"/>
              </a:rPr>
              <a:t>πρότζεκτ</a:t>
            </a:r>
            <a:r>
              <a:rPr lang="el-GR" i="1" dirty="0">
                <a:solidFill>
                  <a:schemeClr val="accent3">
                    <a:lumMod val="20000"/>
                    <a:lumOff val="80000"/>
                  </a:schemeClr>
                </a:solidFill>
                <a:latin typeface="+mj-lt"/>
              </a:rPr>
              <a:t>».</a:t>
            </a:r>
            <a:endParaRPr lang="el-GR" dirty="0">
              <a:solidFill>
                <a:schemeClr val="accent3">
                  <a:lumMod val="20000"/>
                  <a:lumOff val="80000"/>
                </a:schemeClr>
              </a:solidFill>
              <a:latin typeface="+mj-lt"/>
            </a:endParaRPr>
          </a:p>
          <a:p>
            <a:pPr marL="0" indent="0">
              <a:buNone/>
            </a:pPr>
            <a:endParaRPr lang="el-GR" dirty="0"/>
          </a:p>
        </p:txBody>
      </p:sp>
    </p:spTree>
    <p:extLst>
      <p:ext uri="{BB962C8B-B14F-4D97-AF65-F5344CB8AC3E}">
        <p14:creationId xmlns:p14="http://schemas.microsoft.com/office/powerpoint/2010/main" val="1975407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85000"/>
                <a:lumOff val="15000"/>
              </a:schemeClr>
            </a:gs>
            <a:gs pos="81000">
              <a:schemeClr val="tx1">
                <a:lumMod val="85000"/>
                <a:lumOff val="15000"/>
              </a:schemeClr>
            </a:gs>
            <a:gs pos="90000">
              <a:schemeClr val="tx2"/>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926" y="141968"/>
            <a:ext cx="6565692" cy="4689779"/>
          </a:xfrm>
          <a:prstGeom prst="rect">
            <a:avLst/>
          </a:prstGeom>
        </p:spPr>
      </p:pic>
      <p:sp>
        <p:nvSpPr>
          <p:cNvPr id="5" name="Θέση περιεχομένου 2"/>
          <p:cNvSpPr>
            <a:spLocks noGrp="1"/>
          </p:cNvSpPr>
          <p:nvPr>
            <p:ph idx="1"/>
          </p:nvPr>
        </p:nvSpPr>
        <p:spPr>
          <a:xfrm>
            <a:off x="0" y="4831747"/>
            <a:ext cx="12192000" cy="1838876"/>
          </a:xfrm>
        </p:spPr>
        <p:txBody>
          <a:bodyPr>
            <a:normAutofit lnSpcReduction="10000"/>
          </a:bodyPr>
          <a:lstStyle/>
          <a:p>
            <a:pPr marL="0" indent="0" algn="ctr">
              <a:buNone/>
            </a:pPr>
            <a:r>
              <a:rPr lang="el-GR" dirty="0">
                <a:solidFill>
                  <a:schemeClr val="accent3">
                    <a:lumMod val="20000"/>
                    <a:lumOff val="80000"/>
                  </a:schemeClr>
                </a:solidFill>
                <a:latin typeface="+mj-lt"/>
                <a:ea typeface="Cambria" panose="02040503050406030204" pitchFamily="18" charset="0"/>
                <a:cs typeface="Times New Roman" panose="02020603050405020304" pitchFamily="18" charset="0"/>
              </a:rPr>
              <a:t>Συνεργάστηκε με το συνθέτη Κρίστοφερ Γιανγκ σε διάσημες παραγωγές όπως</a:t>
            </a:r>
          </a:p>
          <a:p>
            <a:pPr marL="0" indent="0" algn="ctr">
              <a:buNone/>
            </a:pPr>
            <a:r>
              <a:rPr lang="el-GR" dirty="0">
                <a:solidFill>
                  <a:schemeClr val="accent3">
                    <a:lumMod val="20000"/>
                    <a:lumOff val="80000"/>
                  </a:schemeClr>
                </a:solidFill>
                <a:latin typeface="+mj-lt"/>
                <a:ea typeface="Cambria" panose="02040503050406030204" pitchFamily="18" charset="0"/>
                <a:cs typeface="Times New Roman" panose="02020603050405020304" pitchFamily="18" charset="0"/>
              </a:rPr>
              <a:t> </a:t>
            </a:r>
            <a:r>
              <a:rPr lang="el-GR" b="1" dirty="0">
                <a:solidFill>
                  <a:schemeClr val="accent3">
                    <a:lumMod val="20000"/>
                    <a:lumOff val="80000"/>
                  </a:schemeClr>
                </a:solidFill>
                <a:latin typeface="+mj-lt"/>
                <a:ea typeface="Cambria" panose="02040503050406030204" pitchFamily="18" charset="0"/>
                <a:cs typeface="Times New Roman" panose="02020603050405020304" pitchFamily="18" charset="0"/>
              </a:rPr>
              <a:t>«Διπλή Παγίδα»</a:t>
            </a:r>
            <a:r>
              <a:rPr lang="el-GR" dirty="0">
                <a:solidFill>
                  <a:schemeClr val="accent3">
                    <a:lumMod val="20000"/>
                    <a:lumOff val="80000"/>
                  </a:schemeClr>
                </a:solidFill>
                <a:latin typeface="+mj-lt"/>
                <a:ea typeface="Cambria" panose="02040503050406030204" pitchFamily="18" charset="0"/>
                <a:cs typeface="Times New Roman" panose="02020603050405020304" pitchFamily="18" charset="0"/>
              </a:rPr>
              <a:t>, </a:t>
            </a:r>
            <a:r>
              <a:rPr lang="el-GR" b="1" dirty="0">
                <a:solidFill>
                  <a:schemeClr val="accent3">
                    <a:lumMod val="20000"/>
                    <a:lumOff val="80000"/>
                  </a:schemeClr>
                </a:solidFill>
                <a:latin typeface="+mj-lt"/>
                <a:ea typeface="Cambria" panose="02040503050406030204" pitchFamily="18" charset="0"/>
                <a:cs typeface="Times New Roman" panose="02020603050405020304" pitchFamily="18" charset="0"/>
              </a:rPr>
              <a:t>«Τυφώνας: Η Α­ληθινή Ιστορία»</a:t>
            </a:r>
            <a:r>
              <a:rPr lang="el-GR" dirty="0">
                <a:solidFill>
                  <a:schemeClr val="accent3">
                    <a:lumMod val="20000"/>
                    <a:lumOff val="80000"/>
                  </a:schemeClr>
                </a:solidFill>
                <a:latin typeface="+mj-lt"/>
                <a:ea typeface="Cambria" panose="02040503050406030204" pitchFamily="18" charset="0"/>
                <a:cs typeface="Times New Roman" panose="02020603050405020304" pitchFamily="18" charset="0"/>
              </a:rPr>
              <a:t>, </a:t>
            </a:r>
            <a:r>
              <a:rPr lang="el-GR" b="1" dirty="0">
                <a:solidFill>
                  <a:schemeClr val="accent3">
                    <a:lumMod val="20000"/>
                    <a:lumOff val="80000"/>
                  </a:schemeClr>
                </a:solidFill>
                <a:latin typeface="+mj-lt"/>
                <a:ea typeface="Cambria" panose="02040503050406030204" pitchFamily="18" charset="0"/>
                <a:cs typeface="Times New Roman" panose="02020603050405020304" pitchFamily="18" charset="0"/>
              </a:rPr>
              <a:t>«Τρομερά Παιδιά»</a:t>
            </a:r>
            <a:r>
              <a:rPr lang="el-GR" dirty="0">
                <a:solidFill>
                  <a:schemeClr val="accent3">
                    <a:lumMod val="20000"/>
                    <a:lumOff val="80000"/>
                  </a:schemeClr>
                </a:solidFill>
                <a:latin typeface="+mj-lt"/>
                <a:ea typeface="Cambria" panose="02040503050406030204" pitchFamily="18" charset="0"/>
                <a:cs typeface="Times New Roman" panose="02020603050405020304" pitchFamily="18" charset="0"/>
              </a:rPr>
              <a:t>, </a:t>
            </a:r>
          </a:p>
          <a:p>
            <a:pPr marL="0" indent="0" algn="ctr">
              <a:buNone/>
            </a:pPr>
            <a:r>
              <a:rPr lang="el-GR" b="1" dirty="0">
                <a:solidFill>
                  <a:schemeClr val="accent3">
                    <a:lumMod val="20000"/>
                    <a:lumOff val="80000"/>
                  </a:schemeClr>
                </a:solidFill>
                <a:latin typeface="+mj-lt"/>
                <a:ea typeface="Cambria" panose="02040503050406030204" pitchFamily="18" charset="0"/>
                <a:cs typeface="Times New Roman" panose="02020603050405020304" pitchFamily="18" charset="0"/>
              </a:rPr>
              <a:t>«Κωδικός: </a:t>
            </a:r>
            <a:r>
              <a:rPr lang="el-GR" b="1" dirty="0" err="1">
                <a:solidFill>
                  <a:schemeClr val="accent3">
                    <a:lumMod val="20000"/>
                    <a:lumOff val="80000"/>
                  </a:schemeClr>
                </a:solidFill>
                <a:latin typeface="+mj-lt"/>
                <a:ea typeface="Cambria" panose="02040503050406030204" pitchFamily="18" charset="0"/>
                <a:cs typeface="Times New Roman" panose="02020603050405020304" pitchFamily="18" charset="0"/>
              </a:rPr>
              <a:t>Swordfish</a:t>
            </a:r>
            <a:r>
              <a:rPr lang="el-GR" b="1" dirty="0">
                <a:solidFill>
                  <a:schemeClr val="accent3">
                    <a:lumMod val="20000"/>
                    <a:lumOff val="80000"/>
                  </a:schemeClr>
                </a:solidFill>
                <a:latin typeface="+mj-lt"/>
                <a:ea typeface="Cambria" panose="02040503050406030204" pitchFamily="18" charset="0"/>
                <a:cs typeface="Times New Roman" panose="02020603050405020304" pitchFamily="18" charset="0"/>
              </a:rPr>
              <a:t>»</a:t>
            </a:r>
            <a:r>
              <a:rPr lang="el-GR" dirty="0">
                <a:solidFill>
                  <a:schemeClr val="accent3">
                    <a:lumMod val="20000"/>
                    <a:lumOff val="80000"/>
                  </a:schemeClr>
                </a:solidFill>
                <a:latin typeface="+mj-lt"/>
                <a:ea typeface="Cambria" panose="02040503050406030204" pitchFamily="18" charset="0"/>
                <a:cs typeface="Times New Roman" panose="02020603050405020304" pitchFamily="18" charset="0"/>
              </a:rPr>
              <a:t>, </a:t>
            </a:r>
            <a:r>
              <a:rPr lang="el-GR" b="1" dirty="0">
                <a:solidFill>
                  <a:schemeClr val="accent3">
                    <a:lumMod val="20000"/>
                    <a:lumOff val="80000"/>
                  </a:schemeClr>
                </a:solidFill>
                <a:latin typeface="+mj-lt"/>
                <a:ea typeface="Cambria" panose="02040503050406030204" pitchFamily="18" charset="0"/>
                <a:cs typeface="Times New Roman" panose="02020603050405020304" pitchFamily="18" charset="0"/>
              </a:rPr>
              <a:t>«Γλυκός Νοέμβρης»</a:t>
            </a:r>
            <a:r>
              <a:rPr lang="el-GR" dirty="0">
                <a:solidFill>
                  <a:schemeClr val="accent3">
                    <a:lumMod val="20000"/>
                    <a:lumOff val="80000"/>
                  </a:schemeClr>
                </a:solidFill>
                <a:latin typeface="+mj-lt"/>
                <a:ea typeface="Cambria" panose="02040503050406030204" pitchFamily="18" charset="0"/>
                <a:cs typeface="Times New Roman" panose="02020603050405020304" pitchFamily="18" charset="0"/>
              </a:rPr>
              <a:t>, </a:t>
            </a:r>
            <a:r>
              <a:rPr lang="el-GR" b="1" dirty="0">
                <a:solidFill>
                  <a:schemeClr val="accent3">
                    <a:lumMod val="20000"/>
                    <a:lumOff val="80000"/>
                  </a:schemeClr>
                </a:solidFill>
                <a:latin typeface="+mj-lt"/>
                <a:ea typeface="Cambria" panose="02040503050406030204" pitchFamily="18" charset="0"/>
                <a:cs typeface="Times New Roman" panose="02020603050405020304" pitchFamily="18" charset="0"/>
              </a:rPr>
              <a:t>«Ναυτιλιακά Νέα»</a:t>
            </a:r>
            <a:r>
              <a:rPr lang="el-GR" dirty="0">
                <a:solidFill>
                  <a:schemeClr val="accent3">
                    <a:lumMod val="20000"/>
                    <a:lumOff val="80000"/>
                  </a:schemeClr>
                </a:solidFill>
                <a:latin typeface="+mj-lt"/>
                <a:ea typeface="Cambria" panose="02040503050406030204" pitchFamily="18" charset="0"/>
                <a:cs typeface="Times New Roman" panose="02020603050405020304" pitchFamily="18" charset="0"/>
              </a:rPr>
              <a:t>, </a:t>
            </a:r>
            <a:r>
              <a:rPr lang="el-GR" b="1" dirty="0">
                <a:solidFill>
                  <a:schemeClr val="accent3">
                    <a:lumMod val="20000"/>
                    <a:lumOff val="80000"/>
                  </a:schemeClr>
                </a:solidFill>
                <a:latin typeface="+mj-lt"/>
                <a:ea typeface="Cambria" panose="02040503050406030204" pitchFamily="18" charset="0"/>
                <a:cs typeface="Times New Roman" panose="02020603050405020304" pitchFamily="18" charset="0"/>
              </a:rPr>
              <a:t>«Πυρήνας»</a:t>
            </a:r>
            <a:r>
              <a:rPr lang="el-GR" dirty="0">
                <a:solidFill>
                  <a:schemeClr val="accent3">
                    <a:lumMod val="20000"/>
                    <a:lumOff val="80000"/>
                  </a:schemeClr>
                </a:solidFill>
                <a:latin typeface="+mj-lt"/>
                <a:ea typeface="Cambria" panose="02040503050406030204" pitchFamily="18" charset="0"/>
                <a:cs typeface="Times New Roman" panose="02020603050405020304" pitchFamily="18" charset="0"/>
              </a:rPr>
              <a:t>, </a:t>
            </a:r>
            <a:r>
              <a:rPr lang="el-GR" b="1" dirty="0">
                <a:solidFill>
                  <a:schemeClr val="accent3">
                    <a:lumMod val="20000"/>
                    <a:lumOff val="80000"/>
                  </a:schemeClr>
                </a:solidFill>
                <a:latin typeface="+mj-lt"/>
                <a:ea typeface="Cambria" panose="02040503050406030204" pitchFamily="18" charset="0"/>
                <a:cs typeface="Times New Roman" panose="02020603050405020304" pitchFamily="18" charset="0"/>
              </a:rPr>
              <a:t>«</a:t>
            </a:r>
            <a:r>
              <a:rPr lang="el-GR" b="1" dirty="0" err="1">
                <a:solidFill>
                  <a:schemeClr val="accent3">
                    <a:lumMod val="20000"/>
                    <a:lumOff val="80000"/>
                  </a:schemeClr>
                </a:solidFill>
                <a:latin typeface="+mj-lt"/>
                <a:ea typeface="Cambria" panose="02040503050406030204" pitchFamily="18" charset="0"/>
                <a:cs typeface="Times New Roman" panose="02020603050405020304" pitchFamily="18" charset="0"/>
              </a:rPr>
              <a:t>Killing</a:t>
            </a:r>
            <a:r>
              <a:rPr lang="el-GR" b="1" dirty="0">
                <a:solidFill>
                  <a:schemeClr val="accent3">
                    <a:lumMod val="20000"/>
                    <a:lumOff val="80000"/>
                  </a:schemeClr>
                </a:solidFill>
                <a:latin typeface="+mj-lt"/>
                <a:ea typeface="Cambria" panose="02040503050406030204" pitchFamily="18" charset="0"/>
                <a:cs typeface="Times New Roman" panose="02020603050405020304" pitchFamily="18" charset="0"/>
              </a:rPr>
              <a:t> </a:t>
            </a:r>
            <a:r>
              <a:rPr lang="el-GR" b="1" dirty="0" err="1">
                <a:solidFill>
                  <a:schemeClr val="accent3">
                    <a:lumMod val="20000"/>
                    <a:lumOff val="80000"/>
                  </a:schemeClr>
                </a:solidFill>
                <a:latin typeface="+mj-lt"/>
                <a:ea typeface="Cambria" panose="02040503050406030204" pitchFamily="18" charset="0"/>
                <a:cs typeface="Times New Roman" panose="02020603050405020304" pitchFamily="18" charset="0"/>
              </a:rPr>
              <a:t>Season</a:t>
            </a:r>
            <a:r>
              <a:rPr lang="el-GR" b="1" dirty="0">
                <a:solidFill>
                  <a:schemeClr val="accent3">
                    <a:lumMod val="20000"/>
                    <a:lumOff val="80000"/>
                  </a:schemeClr>
                </a:solidFill>
                <a:latin typeface="+mj-lt"/>
                <a:ea typeface="Cambria" panose="02040503050406030204" pitchFamily="18" charset="0"/>
                <a:cs typeface="Times New Roman" panose="02020603050405020304" pitchFamily="18" charset="0"/>
              </a:rPr>
              <a:t>»</a:t>
            </a:r>
            <a:r>
              <a:rPr lang="el-GR" dirty="0">
                <a:solidFill>
                  <a:schemeClr val="accent3">
                    <a:lumMod val="20000"/>
                    <a:lumOff val="80000"/>
                  </a:schemeClr>
                </a:solidFill>
                <a:latin typeface="+mj-lt"/>
                <a:ea typeface="Cambria" panose="02040503050406030204" pitchFamily="18" charset="0"/>
                <a:cs typeface="Times New Roman" panose="02020603050405020304" pitchFamily="18" charset="0"/>
              </a:rPr>
              <a:t>,</a:t>
            </a:r>
            <a:endParaRPr lang="el-GR" dirty="0">
              <a:solidFill>
                <a:schemeClr val="accent3">
                  <a:lumMod val="20000"/>
                  <a:lumOff val="80000"/>
                </a:schemeClr>
              </a:solidFill>
              <a:latin typeface="+mj-lt"/>
              <a:ea typeface="Cambria" panose="02040503050406030204" pitchFamily="18" charset="0"/>
            </a:endParaRPr>
          </a:p>
        </p:txBody>
      </p:sp>
    </p:spTree>
    <p:extLst>
      <p:ext uri="{BB962C8B-B14F-4D97-AF65-F5344CB8AC3E}">
        <p14:creationId xmlns:p14="http://schemas.microsoft.com/office/powerpoint/2010/main" val="2241747565"/>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85000"/>
                <a:lumOff val="15000"/>
              </a:schemeClr>
            </a:gs>
            <a:gs pos="29000">
              <a:schemeClr val="tx1">
                <a:lumMod val="85000"/>
                <a:lumOff val="15000"/>
              </a:schemeClr>
            </a:gs>
            <a:gs pos="90000">
              <a:schemeClr val="tx2"/>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745" y="87239"/>
            <a:ext cx="2176072" cy="3264109"/>
          </a:xfrm>
          <a:prstGeom prst="rect">
            <a:avLst/>
          </a:prstGeom>
        </p:spPr>
      </p:pic>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6421" y="146985"/>
            <a:ext cx="2171285" cy="3144619"/>
          </a:xfrm>
          <a:prstGeom prst="rect">
            <a:avLst/>
          </a:prstGeom>
        </p:spPr>
      </p:pic>
      <p:pic>
        <p:nvPicPr>
          <p:cNvPr id="7" name="Εικόνα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9527" y="245086"/>
            <a:ext cx="2124513" cy="3035017"/>
          </a:xfrm>
          <a:prstGeom prst="rect">
            <a:avLst/>
          </a:prstGeom>
        </p:spPr>
      </p:pic>
      <p:pic>
        <p:nvPicPr>
          <p:cNvPr id="8" name="Εικόνα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6934" y="273570"/>
            <a:ext cx="2031136" cy="3018034"/>
          </a:xfrm>
          <a:prstGeom prst="rect">
            <a:avLst/>
          </a:prstGeom>
        </p:spPr>
      </p:pic>
      <p:pic>
        <p:nvPicPr>
          <p:cNvPr id="9" name="Εικόνα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26933" y="3501472"/>
            <a:ext cx="2159761" cy="3194913"/>
          </a:xfrm>
          <a:prstGeom prst="rect">
            <a:avLst/>
          </a:prstGeom>
        </p:spPr>
      </p:pic>
      <p:pic>
        <p:nvPicPr>
          <p:cNvPr id="10" name="Εικόνα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79527" y="3501472"/>
            <a:ext cx="2219999" cy="3323352"/>
          </a:xfrm>
          <a:prstGeom prst="rect">
            <a:avLst/>
          </a:prstGeom>
        </p:spPr>
      </p:pic>
      <p:pic>
        <p:nvPicPr>
          <p:cNvPr id="11" name="Εικόνα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5238" y="3670197"/>
            <a:ext cx="2174224" cy="3076732"/>
          </a:xfrm>
          <a:prstGeom prst="rect">
            <a:avLst/>
          </a:prstGeom>
        </p:spPr>
      </p:pic>
      <p:pic>
        <p:nvPicPr>
          <p:cNvPr id="12" name="Εικόνα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66421" y="3501472"/>
            <a:ext cx="2210066" cy="3254825"/>
          </a:xfrm>
          <a:prstGeom prst="rect">
            <a:avLst/>
          </a:prstGeom>
        </p:spPr>
      </p:pic>
    </p:spTree>
    <p:extLst>
      <p:ext uri="{BB962C8B-B14F-4D97-AF65-F5344CB8AC3E}">
        <p14:creationId xmlns:p14="http://schemas.microsoft.com/office/powerpoint/2010/main" val="92583899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85000"/>
                <a:lumOff val="15000"/>
              </a:schemeClr>
            </a:gs>
            <a:gs pos="72000">
              <a:schemeClr val="tx1">
                <a:lumMod val="85000"/>
                <a:lumOff val="15000"/>
              </a:schemeClr>
            </a:gs>
            <a:gs pos="90000">
              <a:schemeClr val="tx2"/>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618938" y="5516380"/>
            <a:ext cx="8619166" cy="1291730"/>
          </a:xfrm>
        </p:spPr>
        <p:txBody>
          <a:bodyPr>
            <a:normAutofit fontScale="70000" lnSpcReduction="20000"/>
          </a:bodyPr>
          <a:lstStyle/>
          <a:p>
            <a:pPr marL="0" indent="0" algn="ctr">
              <a:buNone/>
            </a:pPr>
            <a:r>
              <a:rPr lang="el-GR" dirty="0">
                <a:solidFill>
                  <a:schemeClr val="accent3">
                    <a:lumMod val="20000"/>
                    <a:lumOff val="80000"/>
                  </a:schemeClr>
                </a:solidFill>
                <a:latin typeface="+mj-lt"/>
                <a:cs typeface="Times New Roman" panose="02020603050405020304" pitchFamily="18" charset="0"/>
              </a:rPr>
              <a:t> </a:t>
            </a:r>
            <a:r>
              <a:rPr lang="el-GR" b="1" dirty="0">
                <a:solidFill>
                  <a:schemeClr val="accent3">
                    <a:lumMod val="20000"/>
                    <a:lumOff val="80000"/>
                  </a:schemeClr>
                </a:solidFill>
                <a:latin typeface="+mj-lt"/>
                <a:cs typeface="Times New Roman" panose="02020603050405020304" pitchFamily="18" charset="0"/>
              </a:rPr>
              <a:t>«Εξορκισμός της Έμιλι Ρόουζ»</a:t>
            </a:r>
            <a:r>
              <a:rPr lang="el-GR" dirty="0">
                <a:solidFill>
                  <a:schemeClr val="accent3">
                    <a:lumMod val="20000"/>
                    <a:lumOff val="80000"/>
                  </a:schemeClr>
                </a:solidFill>
                <a:latin typeface="+mj-lt"/>
                <a:cs typeface="Times New Roman" panose="02020603050405020304" pitchFamily="18" charset="0"/>
              </a:rPr>
              <a:t>, </a:t>
            </a:r>
            <a:r>
              <a:rPr lang="el-GR" b="1" dirty="0">
                <a:solidFill>
                  <a:schemeClr val="accent3">
                    <a:lumMod val="20000"/>
                    <a:lumOff val="80000"/>
                  </a:schemeClr>
                </a:solidFill>
                <a:latin typeface="+mj-lt"/>
                <a:cs typeface="Times New Roman" panose="02020603050405020304" pitchFamily="18" charset="0"/>
              </a:rPr>
              <a:t>«Spider-</a:t>
            </a:r>
            <a:r>
              <a:rPr lang="el-GR" b="1" dirty="0" err="1">
                <a:solidFill>
                  <a:schemeClr val="accent3">
                    <a:lumMod val="20000"/>
                    <a:lumOff val="80000"/>
                  </a:schemeClr>
                </a:solidFill>
                <a:latin typeface="+mj-lt"/>
                <a:cs typeface="Times New Roman" panose="02020603050405020304" pitchFamily="18" charset="0"/>
              </a:rPr>
              <a:t>Man</a:t>
            </a:r>
            <a:r>
              <a:rPr lang="el-GR" b="1" dirty="0">
                <a:solidFill>
                  <a:schemeClr val="accent3">
                    <a:lumMod val="20000"/>
                    <a:lumOff val="80000"/>
                  </a:schemeClr>
                </a:solidFill>
                <a:latin typeface="+mj-lt"/>
                <a:cs typeface="Times New Roman" panose="02020603050405020304" pitchFamily="18" charset="0"/>
              </a:rPr>
              <a:t> 3»</a:t>
            </a:r>
            <a:r>
              <a:rPr lang="el-GR" dirty="0">
                <a:solidFill>
                  <a:schemeClr val="accent3">
                    <a:lumMod val="20000"/>
                    <a:lumOff val="80000"/>
                  </a:schemeClr>
                </a:solidFill>
                <a:latin typeface="+mj-lt"/>
                <a:cs typeface="Times New Roman" panose="02020603050405020304" pitchFamily="18" charset="0"/>
              </a:rPr>
              <a:t>, </a:t>
            </a:r>
          </a:p>
          <a:p>
            <a:pPr marL="0" indent="0" algn="ctr">
              <a:buNone/>
            </a:pPr>
            <a:r>
              <a:rPr lang="el-GR" b="1" dirty="0">
                <a:solidFill>
                  <a:schemeClr val="accent3">
                    <a:lumMod val="20000"/>
                    <a:lumOff val="80000"/>
                  </a:schemeClr>
                </a:solidFill>
                <a:latin typeface="+mj-lt"/>
                <a:cs typeface="Times New Roman" panose="02020603050405020304" pitchFamily="18" charset="0"/>
              </a:rPr>
              <a:t>«Οι Λωποδύτες»</a:t>
            </a:r>
            <a:r>
              <a:rPr lang="el-GR" dirty="0">
                <a:solidFill>
                  <a:schemeClr val="accent3">
                    <a:lumMod val="20000"/>
                    <a:lumOff val="80000"/>
                  </a:schemeClr>
                </a:solidFill>
                <a:latin typeface="+mj-lt"/>
                <a:cs typeface="Times New Roman" panose="02020603050405020304" pitchFamily="18" charset="0"/>
              </a:rPr>
              <a:t>, </a:t>
            </a:r>
            <a:r>
              <a:rPr lang="el-GR" b="1" dirty="0">
                <a:solidFill>
                  <a:schemeClr val="accent3">
                    <a:lumMod val="20000"/>
                    <a:lumOff val="80000"/>
                  </a:schemeClr>
                </a:solidFill>
                <a:latin typeface="+mj-lt"/>
                <a:cs typeface="Times New Roman" panose="02020603050405020304" pitchFamily="18" charset="0"/>
              </a:rPr>
              <a:t>«Θανάσιμος Επισκέπτης»</a:t>
            </a:r>
            <a:r>
              <a:rPr lang="el-GR" dirty="0">
                <a:solidFill>
                  <a:schemeClr val="accent3">
                    <a:lumMod val="20000"/>
                    <a:lumOff val="80000"/>
                  </a:schemeClr>
                </a:solidFill>
                <a:latin typeface="+mj-lt"/>
                <a:cs typeface="Times New Roman" panose="02020603050405020304" pitchFamily="18" charset="0"/>
              </a:rPr>
              <a:t>,  </a:t>
            </a:r>
            <a:r>
              <a:rPr lang="el-GR" b="1" dirty="0">
                <a:solidFill>
                  <a:schemeClr val="accent3">
                    <a:lumMod val="20000"/>
                    <a:lumOff val="80000"/>
                  </a:schemeClr>
                </a:solidFill>
                <a:latin typeface="+mj-lt"/>
                <a:cs typeface="Times New Roman" panose="02020603050405020304" pitchFamily="18" charset="0"/>
              </a:rPr>
              <a:t>«</a:t>
            </a:r>
            <a:r>
              <a:rPr lang="en-US" b="1" dirty="0">
                <a:solidFill>
                  <a:schemeClr val="accent3">
                    <a:lumMod val="20000"/>
                    <a:lumOff val="80000"/>
                  </a:schemeClr>
                </a:solidFill>
                <a:latin typeface="+mj-lt"/>
                <a:cs typeface="Times New Roman" panose="02020603050405020304" pitchFamily="18" charset="0"/>
              </a:rPr>
              <a:t>Pet  </a:t>
            </a:r>
            <a:r>
              <a:rPr lang="en-US" b="1" dirty="0" err="1">
                <a:solidFill>
                  <a:schemeClr val="accent3">
                    <a:lumMod val="20000"/>
                    <a:lumOff val="80000"/>
                  </a:schemeClr>
                </a:solidFill>
                <a:latin typeface="+mj-lt"/>
                <a:cs typeface="Times New Roman" panose="02020603050405020304" pitchFamily="18" charset="0"/>
              </a:rPr>
              <a:t>Sematary</a:t>
            </a:r>
            <a:r>
              <a:rPr lang="el-GR" b="1" dirty="0">
                <a:solidFill>
                  <a:schemeClr val="accent3">
                    <a:lumMod val="20000"/>
                    <a:lumOff val="80000"/>
                  </a:schemeClr>
                </a:solidFill>
                <a:latin typeface="+mj-lt"/>
                <a:cs typeface="Times New Roman" panose="02020603050405020304" pitchFamily="18" charset="0"/>
              </a:rPr>
              <a:t>»</a:t>
            </a:r>
          </a:p>
          <a:p>
            <a:pPr marL="0" indent="0" algn="ctr">
              <a:buNone/>
            </a:pPr>
            <a:r>
              <a:rPr lang="el-GR" b="1" dirty="0">
                <a:solidFill>
                  <a:schemeClr val="accent3">
                    <a:lumMod val="20000"/>
                    <a:lumOff val="80000"/>
                  </a:schemeClr>
                </a:solidFill>
                <a:latin typeface="+mj-lt"/>
                <a:cs typeface="Times New Roman" panose="02020603050405020304" pitchFamily="18" charset="0"/>
              </a:rPr>
              <a:t>«Η Αγάπη θέλει τον χρόνο της»</a:t>
            </a:r>
            <a:r>
              <a:rPr lang="el-GR" dirty="0">
                <a:solidFill>
                  <a:schemeClr val="accent3">
                    <a:lumMod val="20000"/>
                    <a:lumOff val="80000"/>
                  </a:schemeClr>
                </a:solidFill>
                <a:latin typeface="+mj-lt"/>
                <a:cs typeface="Times New Roman" panose="02020603050405020304" pitchFamily="18" charset="0"/>
              </a:rPr>
              <a:t>, </a:t>
            </a:r>
            <a:r>
              <a:rPr lang="el-GR" b="1" dirty="0">
                <a:solidFill>
                  <a:schemeClr val="accent3">
                    <a:lumMod val="20000"/>
                    <a:lumOff val="80000"/>
                  </a:schemeClr>
                </a:solidFill>
                <a:latin typeface="+mj-lt"/>
                <a:cs typeface="Times New Roman" panose="02020603050405020304" pitchFamily="18" charset="0"/>
              </a:rPr>
              <a:t>«Οι Ένορκοι»</a:t>
            </a:r>
            <a:r>
              <a:rPr lang="el-GR" dirty="0">
                <a:solidFill>
                  <a:schemeClr val="accent3">
                    <a:lumMod val="20000"/>
                    <a:lumOff val="80000"/>
                  </a:schemeClr>
                </a:solidFill>
                <a:latin typeface="+mj-lt"/>
                <a:cs typeface="Times New Roman" panose="02020603050405020304" pitchFamily="18" charset="0"/>
              </a:rPr>
              <a:t> κ.ά.</a:t>
            </a:r>
            <a:br>
              <a:rPr lang="el-GR" dirty="0"/>
            </a:br>
            <a:endParaRPr lang="el-GR" dirty="0"/>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714" y="168026"/>
            <a:ext cx="2336396" cy="3455233"/>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3169" y="168025"/>
            <a:ext cx="2346464" cy="3455233"/>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5981" y="168024"/>
            <a:ext cx="2355841" cy="3455234"/>
          </a:xfrm>
          <a:prstGeom prst="rect">
            <a:avLst/>
          </a:prstGeom>
        </p:spPr>
      </p:pic>
      <p:pic>
        <p:nvPicPr>
          <p:cNvPr id="7" name="Εικόνα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87316" y="135235"/>
            <a:ext cx="2255787" cy="3376926"/>
          </a:xfrm>
          <a:prstGeom prst="rect">
            <a:avLst/>
          </a:prstGeom>
        </p:spPr>
      </p:pic>
      <p:pic>
        <p:nvPicPr>
          <p:cNvPr id="8" name="Εικόνα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655" y="3512160"/>
            <a:ext cx="2160879" cy="3196566"/>
          </a:xfrm>
          <a:prstGeom prst="rect">
            <a:avLst/>
          </a:prstGeom>
        </p:spPr>
      </p:pic>
      <p:pic>
        <p:nvPicPr>
          <p:cNvPr id="9" name="Εικόνα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8104" y="3950610"/>
            <a:ext cx="1905000" cy="2857500"/>
          </a:xfrm>
          <a:prstGeom prst="rect">
            <a:avLst/>
          </a:prstGeom>
        </p:spPr>
      </p:pic>
      <p:pic>
        <p:nvPicPr>
          <p:cNvPr id="2" name="Εικόνα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19450" y="172759"/>
            <a:ext cx="2206713" cy="3450499"/>
          </a:xfrm>
          <a:prstGeom prst="rect">
            <a:avLst/>
          </a:prstGeom>
        </p:spPr>
      </p:pic>
      <p:pic>
        <p:nvPicPr>
          <p:cNvPr id="10" name="Εικόνα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99882" y="3568250"/>
            <a:ext cx="2816572" cy="1948129"/>
          </a:xfrm>
          <a:prstGeom prst="rect">
            <a:avLst/>
          </a:prstGeom>
        </p:spPr>
      </p:pic>
    </p:spTree>
    <p:extLst>
      <p:ext uri="{BB962C8B-B14F-4D97-AF65-F5344CB8AC3E}">
        <p14:creationId xmlns:p14="http://schemas.microsoft.com/office/powerpoint/2010/main" val="144767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85000"/>
                <a:lumOff val="15000"/>
              </a:schemeClr>
            </a:gs>
            <a:gs pos="75000">
              <a:schemeClr val="tx1">
                <a:lumMod val="85000"/>
                <a:lumOff val="15000"/>
              </a:schemeClr>
            </a:gs>
            <a:gs pos="90000">
              <a:schemeClr val="tx2"/>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09862" y="4527029"/>
            <a:ext cx="11767279" cy="2039677"/>
          </a:xfrm>
        </p:spPr>
        <p:txBody>
          <a:bodyPr>
            <a:normAutofit fontScale="92500" lnSpcReduction="10000"/>
          </a:bodyPr>
          <a:lstStyle/>
          <a:p>
            <a:pPr marL="0" indent="0" algn="ctr">
              <a:buNone/>
            </a:pPr>
            <a:r>
              <a:rPr lang="el-GR" dirty="0">
                <a:solidFill>
                  <a:schemeClr val="accent3">
                    <a:lumMod val="20000"/>
                    <a:lumOff val="80000"/>
                  </a:schemeClr>
                </a:solidFill>
                <a:latin typeface="+mj-lt"/>
              </a:rPr>
              <a:t>Σήμερα υπογράφει μόνος του τη μουσική για φιλμ όπως </a:t>
            </a:r>
          </a:p>
          <a:p>
            <a:pPr marL="0" indent="0" algn="ctr">
              <a:buNone/>
            </a:pPr>
            <a:r>
              <a:rPr lang="el-GR" b="1" dirty="0">
                <a:solidFill>
                  <a:schemeClr val="accent3">
                    <a:lumMod val="20000"/>
                    <a:lumOff val="80000"/>
                  </a:schemeClr>
                </a:solidFill>
                <a:latin typeface="+mj-lt"/>
              </a:rPr>
              <a:t>«</a:t>
            </a:r>
            <a:r>
              <a:rPr lang="el-GR" b="1" dirty="0" err="1">
                <a:solidFill>
                  <a:schemeClr val="accent3">
                    <a:lumMod val="20000"/>
                    <a:lumOff val="80000"/>
                  </a:schemeClr>
                </a:solidFill>
                <a:latin typeface="+mj-lt"/>
              </a:rPr>
              <a:t>Baytown</a:t>
            </a:r>
            <a:r>
              <a:rPr lang="el-GR" b="1" dirty="0">
                <a:solidFill>
                  <a:schemeClr val="accent3">
                    <a:lumMod val="20000"/>
                    <a:lumOff val="80000"/>
                  </a:schemeClr>
                </a:solidFill>
                <a:latin typeface="+mj-lt"/>
              </a:rPr>
              <a:t> </a:t>
            </a:r>
            <a:r>
              <a:rPr lang="el-GR" b="1" dirty="0" err="1">
                <a:solidFill>
                  <a:schemeClr val="accent3">
                    <a:lumMod val="20000"/>
                    <a:lumOff val="80000"/>
                  </a:schemeClr>
                </a:solidFill>
                <a:latin typeface="+mj-lt"/>
              </a:rPr>
              <a:t>Outlaws</a:t>
            </a:r>
            <a:r>
              <a:rPr lang="el-GR" b="1" dirty="0">
                <a:solidFill>
                  <a:schemeClr val="accent3">
                    <a:lumMod val="20000"/>
                    <a:lumOff val="80000"/>
                  </a:schemeClr>
                </a:solidFill>
                <a:latin typeface="+mj-lt"/>
              </a:rPr>
              <a:t>»</a:t>
            </a:r>
            <a:r>
              <a:rPr lang="el-GR" dirty="0">
                <a:solidFill>
                  <a:schemeClr val="accent3">
                    <a:lumMod val="20000"/>
                    <a:lumOff val="80000"/>
                  </a:schemeClr>
                </a:solidFill>
                <a:latin typeface="+mj-lt"/>
              </a:rPr>
              <a:t> (με τους Μπίλι Μπομπ </a:t>
            </a:r>
            <a:r>
              <a:rPr lang="el-GR" dirty="0" err="1">
                <a:solidFill>
                  <a:schemeClr val="accent3">
                    <a:lumMod val="20000"/>
                    <a:lumOff val="80000"/>
                  </a:schemeClr>
                </a:solidFill>
                <a:latin typeface="+mj-lt"/>
              </a:rPr>
              <a:t>Θόρτον</a:t>
            </a:r>
            <a:r>
              <a:rPr lang="el-GR" dirty="0">
                <a:solidFill>
                  <a:schemeClr val="accent3">
                    <a:lumMod val="20000"/>
                    <a:lumOff val="80000"/>
                  </a:schemeClr>
                </a:solidFill>
                <a:latin typeface="+mj-lt"/>
              </a:rPr>
              <a:t> και Εύα </a:t>
            </a:r>
            <a:r>
              <a:rPr lang="el-GR" dirty="0" err="1">
                <a:solidFill>
                  <a:schemeClr val="accent3">
                    <a:lumMod val="20000"/>
                    <a:lumOff val="80000"/>
                  </a:schemeClr>
                </a:solidFill>
                <a:latin typeface="+mj-lt"/>
              </a:rPr>
              <a:t>Λονγκόρια</a:t>
            </a:r>
            <a:r>
              <a:rPr lang="el-GR" dirty="0">
                <a:solidFill>
                  <a:schemeClr val="accent3">
                    <a:lumMod val="20000"/>
                    <a:lumOff val="80000"/>
                  </a:schemeClr>
                </a:solidFill>
                <a:latin typeface="+mj-lt"/>
              </a:rPr>
              <a:t>),</a:t>
            </a:r>
            <a:r>
              <a:rPr lang="el-GR" b="1" dirty="0">
                <a:solidFill>
                  <a:schemeClr val="accent3">
                    <a:lumMod val="20000"/>
                    <a:lumOff val="80000"/>
                  </a:schemeClr>
                </a:solidFill>
                <a:latin typeface="+mj-lt"/>
              </a:rPr>
              <a:t> «</a:t>
            </a:r>
            <a:r>
              <a:rPr lang="el-GR" b="1" dirty="0" err="1">
                <a:solidFill>
                  <a:schemeClr val="accent3">
                    <a:lumMod val="20000"/>
                    <a:lumOff val="80000"/>
                  </a:schemeClr>
                </a:solidFill>
                <a:latin typeface="+mj-lt"/>
              </a:rPr>
              <a:t>Dark</a:t>
            </a:r>
            <a:r>
              <a:rPr lang="el-GR" b="1" dirty="0">
                <a:solidFill>
                  <a:schemeClr val="accent3">
                    <a:lumMod val="20000"/>
                    <a:lumOff val="80000"/>
                  </a:schemeClr>
                </a:solidFill>
                <a:latin typeface="+mj-lt"/>
              </a:rPr>
              <a:t> </a:t>
            </a:r>
            <a:r>
              <a:rPr lang="el-GR" b="1" dirty="0" err="1">
                <a:solidFill>
                  <a:schemeClr val="accent3">
                    <a:lumMod val="20000"/>
                    <a:lumOff val="80000"/>
                  </a:schemeClr>
                </a:solidFill>
                <a:latin typeface="+mj-lt"/>
              </a:rPr>
              <a:t>Ride</a:t>
            </a:r>
            <a:r>
              <a:rPr lang="el-GR" b="1" dirty="0">
                <a:solidFill>
                  <a:schemeClr val="accent3">
                    <a:lumMod val="20000"/>
                    <a:lumOff val="80000"/>
                  </a:schemeClr>
                </a:solidFill>
                <a:latin typeface="+mj-lt"/>
              </a:rPr>
              <a:t>»</a:t>
            </a:r>
            <a:r>
              <a:rPr lang="el-GR" dirty="0">
                <a:solidFill>
                  <a:schemeClr val="accent3">
                    <a:lumMod val="20000"/>
                    <a:lumOff val="80000"/>
                  </a:schemeClr>
                </a:solidFill>
                <a:latin typeface="+mj-lt"/>
              </a:rPr>
              <a:t>, </a:t>
            </a:r>
            <a:r>
              <a:rPr lang="el-GR" b="1" dirty="0">
                <a:solidFill>
                  <a:schemeClr val="accent3">
                    <a:lumMod val="20000"/>
                    <a:lumOff val="80000"/>
                  </a:schemeClr>
                </a:solidFill>
                <a:latin typeface="+mj-lt"/>
              </a:rPr>
              <a:t>«29 </a:t>
            </a:r>
            <a:r>
              <a:rPr lang="el-GR" b="1" dirty="0" err="1">
                <a:solidFill>
                  <a:schemeClr val="accent3">
                    <a:lumMod val="20000"/>
                    <a:lumOff val="80000"/>
                  </a:schemeClr>
                </a:solidFill>
                <a:latin typeface="+mj-lt"/>
              </a:rPr>
              <a:t>Reasons</a:t>
            </a:r>
            <a:r>
              <a:rPr lang="el-GR" b="1" dirty="0">
                <a:solidFill>
                  <a:schemeClr val="accent3">
                    <a:lumMod val="20000"/>
                    <a:lumOff val="80000"/>
                  </a:schemeClr>
                </a:solidFill>
                <a:latin typeface="+mj-lt"/>
              </a:rPr>
              <a:t> </a:t>
            </a:r>
            <a:r>
              <a:rPr lang="el-GR" b="1" dirty="0" err="1">
                <a:solidFill>
                  <a:schemeClr val="accent3">
                    <a:lumMod val="20000"/>
                    <a:lumOff val="80000"/>
                  </a:schemeClr>
                </a:solidFill>
                <a:latin typeface="+mj-lt"/>
              </a:rPr>
              <a:t>to</a:t>
            </a:r>
            <a:r>
              <a:rPr lang="el-GR" b="1" dirty="0">
                <a:solidFill>
                  <a:schemeClr val="accent3">
                    <a:lumMod val="20000"/>
                    <a:lumOff val="80000"/>
                  </a:schemeClr>
                </a:solidFill>
                <a:latin typeface="+mj-lt"/>
              </a:rPr>
              <a:t> </a:t>
            </a:r>
            <a:r>
              <a:rPr lang="el-GR" b="1" dirty="0" err="1">
                <a:solidFill>
                  <a:schemeClr val="accent3">
                    <a:lumMod val="20000"/>
                    <a:lumOff val="80000"/>
                  </a:schemeClr>
                </a:solidFill>
                <a:latin typeface="+mj-lt"/>
              </a:rPr>
              <a:t>Run</a:t>
            </a:r>
            <a:r>
              <a:rPr lang="el-GR" b="1" dirty="0">
                <a:solidFill>
                  <a:schemeClr val="accent3">
                    <a:lumMod val="20000"/>
                    <a:lumOff val="80000"/>
                  </a:schemeClr>
                </a:solidFill>
                <a:latin typeface="+mj-lt"/>
              </a:rPr>
              <a:t>»</a:t>
            </a:r>
            <a:r>
              <a:rPr lang="el-GR" dirty="0">
                <a:solidFill>
                  <a:schemeClr val="accent3">
                    <a:lumMod val="20000"/>
                    <a:lumOff val="80000"/>
                  </a:schemeClr>
                </a:solidFill>
                <a:latin typeface="+mj-lt"/>
              </a:rPr>
              <a:t>, </a:t>
            </a:r>
            <a:r>
              <a:rPr lang="el-GR" b="1" dirty="0">
                <a:solidFill>
                  <a:schemeClr val="accent3">
                    <a:lumMod val="20000"/>
                    <a:lumOff val="80000"/>
                  </a:schemeClr>
                </a:solidFill>
                <a:latin typeface="+mj-lt"/>
              </a:rPr>
              <a:t>«</a:t>
            </a:r>
            <a:r>
              <a:rPr lang="el-GR" b="1" dirty="0" err="1">
                <a:solidFill>
                  <a:schemeClr val="accent3">
                    <a:lumMod val="20000"/>
                    <a:lumOff val="80000"/>
                  </a:schemeClr>
                </a:solidFill>
                <a:latin typeface="+mj-lt"/>
              </a:rPr>
              <a:t>Perkins</a:t>
            </a:r>
            <a:r>
              <a:rPr lang="el-GR" b="1" dirty="0">
                <a:solidFill>
                  <a:schemeClr val="accent3">
                    <a:lumMod val="20000"/>
                    <a:lumOff val="80000"/>
                  </a:schemeClr>
                </a:solidFill>
                <a:latin typeface="+mj-lt"/>
              </a:rPr>
              <a:t>’ 14»</a:t>
            </a:r>
            <a:r>
              <a:rPr lang="el-GR" dirty="0">
                <a:solidFill>
                  <a:schemeClr val="accent3">
                    <a:lumMod val="20000"/>
                    <a:lumOff val="80000"/>
                  </a:schemeClr>
                </a:solidFill>
                <a:latin typeface="+mj-lt"/>
              </a:rPr>
              <a:t>, </a:t>
            </a:r>
          </a:p>
          <a:p>
            <a:pPr marL="0" indent="0" algn="ctr">
              <a:buNone/>
            </a:pPr>
            <a:r>
              <a:rPr lang="el-GR" dirty="0">
                <a:solidFill>
                  <a:schemeClr val="accent3">
                    <a:lumMod val="20000"/>
                    <a:lumOff val="80000"/>
                  </a:schemeClr>
                </a:solidFill>
                <a:latin typeface="+mj-lt"/>
              </a:rPr>
              <a:t>το ντοκιμαντέρ για τον θρυλικό δημιουργό κόμικς </a:t>
            </a:r>
            <a:r>
              <a:rPr lang="el-GR" dirty="0" err="1">
                <a:solidFill>
                  <a:schemeClr val="accent3">
                    <a:lumMod val="20000"/>
                    <a:lumOff val="80000"/>
                  </a:schemeClr>
                </a:solidFill>
                <a:latin typeface="+mj-lt"/>
              </a:rPr>
              <a:t>Σταν</a:t>
            </a:r>
            <a:r>
              <a:rPr lang="el-GR" dirty="0">
                <a:solidFill>
                  <a:schemeClr val="accent3">
                    <a:lumMod val="20000"/>
                    <a:lumOff val="80000"/>
                  </a:schemeClr>
                </a:solidFill>
                <a:latin typeface="+mj-lt"/>
              </a:rPr>
              <a:t> Λι, τα τηλεοπτικά κινούμενα σχέδια</a:t>
            </a:r>
            <a:r>
              <a:rPr lang="el-GR" b="1" dirty="0">
                <a:solidFill>
                  <a:schemeClr val="accent3">
                    <a:lumMod val="20000"/>
                    <a:lumOff val="80000"/>
                  </a:schemeClr>
                </a:solidFill>
                <a:latin typeface="+mj-lt"/>
              </a:rPr>
              <a:t> «</a:t>
            </a:r>
            <a:r>
              <a:rPr lang="el-GR" b="1" dirty="0" err="1">
                <a:solidFill>
                  <a:schemeClr val="accent3">
                    <a:lumMod val="20000"/>
                    <a:lumOff val="80000"/>
                  </a:schemeClr>
                </a:solidFill>
                <a:latin typeface="+mj-lt"/>
              </a:rPr>
              <a:t>Cri­me</a:t>
            </a:r>
            <a:r>
              <a:rPr lang="el-GR" b="1" dirty="0">
                <a:solidFill>
                  <a:schemeClr val="accent3">
                    <a:lumMod val="20000"/>
                    <a:lumOff val="80000"/>
                  </a:schemeClr>
                </a:solidFill>
                <a:latin typeface="+mj-lt"/>
              </a:rPr>
              <a:t> </a:t>
            </a:r>
            <a:r>
              <a:rPr lang="el-GR" b="1" dirty="0" err="1">
                <a:solidFill>
                  <a:schemeClr val="accent3">
                    <a:lumMod val="20000"/>
                    <a:lumOff val="80000"/>
                  </a:schemeClr>
                </a:solidFill>
                <a:latin typeface="+mj-lt"/>
              </a:rPr>
              <a:t>Time</a:t>
            </a:r>
            <a:r>
              <a:rPr lang="el-GR" b="1" dirty="0">
                <a:solidFill>
                  <a:schemeClr val="accent3">
                    <a:lumMod val="20000"/>
                    <a:lumOff val="80000"/>
                  </a:schemeClr>
                </a:solidFill>
                <a:latin typeface="+mj-lt"/>
              </a:rPr>
              <a:t>»</a:t>
            </a:r>
            <a:r>
              <a:rPr lang="el-GR" dirty="0">
                <a:solidFill>
                  <a:schemeClr val="accent3">
                    <a:lumMod val="20000"/>
                    <a:lumOff val="80000"/>
                  </a:schemeClr>
                </a:solidFill>
                <a:latin typeface="+mj-lt"/>
              </a:rPr>
              <a:t> κ.ά. </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862" y="277318"/>
            <a:ext cx="2192705" cy="3228819"/>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4367" y="252412"/>
            <a:ext cx="2212572" cy="3278630"/>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8739" y="277318"/>
            <a:ext cx="2226532" cy="3278630"/>
          </a:xfrm>
          <a:prstGeom prst="rect">
            <a:avLst/>
          </a:prstGeom>
        </p:spPr>
      </p:pic>
      <p:pic>
        <p:nvPicPr>
          <p:cNvPr id="7" name="Εικόνα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4998" y="278273"/>
            <a:ext cx="2225884" cy="3277675"/>
          </a:xfrm>
          <a:prstGeom prst="rect">
            <a:avLst/>
          </a:prstGeom>
        </p:spPr>
      </p:pic>
      <p:pic>
        <p:nvPicPr>
          <p:cNvPr id="8" name="Εικόνα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50609" y="277318"/>
            <a:ext cx="2226532" cy="3278630"/>
          </a:xfrm>
          <a:prstGeom prst="rect">
            <a:avLst/>
          </a:prstGeom>
        </p:spPr>
      </p:pic>
    </p:spTree>
    <p:extLst>
      <p:ext uri="{BB962C8B-B14F-4D97-AF65-F5344CB8AC3E}">
        <p14:creationId xmlns:p14="http://schemas.microsoft.com/office/powerpoint/2010/main" val="3719439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85000"/>
                <a:lumOff val="15000"/>
              </a:schemeClr>
            </a:gs>
            <a:gs pos="77000">
              <a:schemeClr val="tx1">
                <a:lumMod val="85000"/>
                <a:lumOff val="15000"/>
              </a:schemeClr>
            </a:gs>
            <a:gs pos="90000">
              <a:schemeClr val="tx2"/>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69823" y="3492708"/>
            <a:ext cx="11677337" cy="3365292"/>
          </a:xfrm>
        </p:spPr>
        <p:txBody>
          <a:bodyPr>
            <a:normAutofit fontScale="92500" lnSpcReduction="20000"/>
          </a:bodyPr>
          <a:lstStyle/>
          <a:p>
            <a:pPr marL="0" indent="0" algn="ctr" fontAlgn="base">
              <a:buNone/>
            </a:pPr>
            <a:r>
              <a:rPr lang="el-GR" u="sng" dirty="0">
                <a:solidFill>
                  <a:schemeClr val="accent3">
                    <a:lumMod val="20000"/>
                    <a:lumOff val="80000"/>
                  </a:schemeClr>
                </a:solidFill>
                <a:latin typeface="+mj-lt"/>
              </a:rPr>
              <a:t>Η συνάντηση με τον </a:t>
            </a:r>
            <a:r>
              <a:rPr lang="el-GR" u="sng" dirty="0" err="1">
                <a:solidFill>
                  <a:schemeClr val="accent3">
                    <a:lumMod val="20000"/>
                    <a:lumOff val="80000"/>
                  </a:schemeClr>
                </a:solidFill>
                <a:latin typeface="+mj-lt"/>
              </a:rPr>
              <a:t>Σταν</a:t>
            </a:r>
            <a:r>
              <a:rPr lang="el-GR" u="sng" dirty="0">
                <a:solidFill>
                  <a:schemeClr val="accent3">
                    <a:lumMod val="20000"/>
                    <a:lumOff val="80000"/>
                  </a:schemeClr>
                </a:solidFill>
                <a:latin typeface="+mj-lt"/>
              </a:rPr>
              <a:t> Λι</a:t>
            </a:r>
            <a:endParaRPr lang="el-GR" dirty="0">
              <a:solidFill>
                <a:schemeClr val="accent3">
                  <a:lumMod val="20000"/>
                  <a:lumOff val="80000"/>
                </a:schemeClr>
              </a:solidFill>
              <a:latin typeface="+mj-lt"/>
            </a:endParaRPr>
          </a:p>
          <a:p>
            <a:pPr marL="0" indent="0" algn="ctr">
              <a:buNone/>
            </a:pPr>
            <a:r>
              <a:rPr lang="el-GR" sz="2600" dirty="0">
                <a:solidFill>
                  <a:schemeClr val="accent3">
                    <a:lumMod val="20000"/>
                    <a:lumOff val="80000"/>
                  </a:schemeClr>
                </a:solidFill>
                <a:latin typeface="+mj-lt"/>
              </a:rPr>
              <a:t>Από τις δουλειές του, που ο ίδιος ξεχωρίζει είναι και το ντοκιμαντέρ </a:t>
            </a:r>
            <a:r>
              <a:rPr lang="el-GR" sz="2600" b="1" dirty="0">
                <a:solidFill>
                  <a:schemeClr val="accent3">
                    <a:lumMod val="20000"/>
                    <a:lumOff val="80000"/>
                  </a:schemeClr>
                </a:solidFill>
                <a:latin typeface="+mj-lt"/>
              </a:rPr>
              <a:t>«</a:t>
            </a:r>
            <a:r>
              <a:rPr lang="el-GR" sz="2600" b="1" dirty="0" err="1">
                <a:solidFill>
                  <a:schemeClr val="accent3">
                    <a:lumMod val="20000"/>
                    <a:lumOff val="80000"/>
                  </a:schemeClr>
                </a:solidFill>
                <a:latin typeface="+mj-lt"/>
              </a:rPr>
              <a:t>With</a:t>
            </a:r>
            <a:r>
              <a:rPr lang="el-GR" sz="2600" b="1" dirty="0">
                <a:solidFill>
                  <a:schemeClr val="accent3">
                    <a:lumMod val="20000"/>
                    <a:lumOff val="80000"/>
                  </a:schemeClr>
                </a:solidFill>
                <a:latin typeface="+mj-lt"/>
              </a:rPr>
              <a:t> </a:t>
            </a:r>
            <a:r>
              <a:rPr lang="el-GR" sz="2600" b="1" dirty="0" err="1">
                <a:solidFill>
                  <a:schemeClr val="accent3">
                    <a:lumMod val="20000"/>
                    <a:lumOff val="80000"/>
                  </a:schemeClr>
                </a:solidFill>
                <a:latin typeface="+mj-lt"/>
              </a:rPr>
              <a:t>Great</a:t>
            </a:r>
            <a:r>
              <a:rPr lang="el-GR" sz="2600" b="1" dirty="0">
                <a:solidFill>
                  <a:schemeClr val="accent3">
                    <a:lumMod val="20000"/>
                    <a:lumOff val="80000"/>
                  </a:schemeClr>
                </a:solidFill>
                <a:latin typeface="+mj-lt"/>
              </a:rPr>
              <a:t> </a:t>
            </a:r>
            <a:r>
              <a:rPr lang="el-GR" sz="2600" b="1" dirty="0" err="1">
                <a:solidFill>
                  <a:schemeClr val="accent3">
                    <a:lumMod val="20000"/>
                    <a:lumOff val="80000"/>
                  </a:schemeClr>
                </a:solidFill>
                <a:latin typeface="+mj-lt"/>
              </a:rPr>
              <a:t>Power</a:t>
            </a:r>
            <a:r>
              <a:rPr lang="el-GR" sz="2600" b="1" dirty="0">
                <a:solidFill>
                  <a:schemeClr val="accent3">
                    <a:lumMod val="20000"/>
                    <a:lumOff val="80000"/>
                  </a:schemeClr>
                </a:solidFill>
                <a:latin typeface="+mj-lt"/>
              </a:rPr>
              <a:t>: </a:t>
            </a:r>
            <a:r>
              <a:rPr lang="el-GR" sz="2600" b="1" dirty="0" err="1">
                <a:solidFill>
                  <a:schemeClr val="accent3">
                    <a:lumMod val="20000"/>
                    <a:lumOff val="80000"/>
                  </a:schemeClr>
                </a:solidFill>
                <a:latin typeface="+mj-lt"/>
              </a:rPr>
              <a:t>Stan</a:t>
            </a:r>
            <a:r>
              <a:rPr lang="el-GR" sz="2600" b="1" dirty="0">
                <a:solidFill>
                  <a:schemeClr val="accent3">
                    <a:lumMod val="20000"/>
                    <a:lumOff val="80000"/>
                  </a:schemeClr>
                </a:solidFill>
                <a:latin typeface="+mj-lt"/>
              </a:rPr>
              <a:t> </a:t>
            </a:r>
            <a:r>
              <a:rPr lang="el-GR" sz="2600" b="1" dirty="0" err="1">
                <a:solidFill>
                  <a:schemeClr val="accent3">
                    <a:lumMod val="20000"/>
                    <a:lumOff val="80000"/>
                  </a:schemeClr>
                </a:solidFill>
                <a:latin typeface="+mj-lt"/>
              </a:rPr>
              <a:t>Lee</a:t>
            </a:r>
            <a:r>
              <a:rPr lang="el-GR" sz="2600" b="1" dirty="0">
                <a:solidFill>
                  <a:schemeClr val="accent3">
                    <a:lumMod val="20000"/>
                    <a:lumOff val="80000"/>
                  </a:schemeClr>
                </a:solidFill>
                <a:latin typeface="+mj-lt"/>
              </a:rPr>
              <a:t> </a:t>
            </a:r>
            <a:r>
              <a:rPr lang="el-GR" sz="2600" b="1" dirty="0" err="1">
                <a:solidFill>
                  <a:schemeClr val="accent3">
                    <a:lumMod val="20000"/>
                    <a:lumOff val="80000"/>
                  </a:schemeClr>
                </a:solidFill>
                <a:latin typeface="+mj-lt"/>
              </a:rPr>
              <a:t>Story</a:t>
            </a:r>
            <a:r>
              <a:rPr lang="el-GR" sz="2600" b="1" dirty="0">
                <a:solidFill>
                  <a:schemeClr val="accent3">
                    <a:lumMod val="20000"/>
                    <a:lumOff val="80000"/>
                  </a:schemeClr>
                </a:solidFill>
                <a:latin typeface="+mj-lt"/>
              </a:rPr>
              <a:t>»</a:t>
            </a:r>
            <a:r>
              <a:rPr lang="el-GR" sz="2600" dirty="0">
                <a:solidFill>
                  <a:schemeClr val="accent3">
                    <a:lumMod val="20000"/>
                    <a:lumOff val="80000"/>
                  </a:schemeClr>
                </a:solidFill>
                <a:latin typeface="+mj-lt"/>
              </a:rPr>
              <a:t>, την παραγωγή του οποίου υπογράφουν ο Πάρις </a:t>
            </a:r>
            <a:r>
              <a:rPr lang="el-GR" sz="2600" dirty="0" err="1">
                <a:solidFill>
                  <a:schemeClr val="accent3">
                    <a:lumMod val="20000"/>
                    <a:lumOff val="80000"/>
                  </a:schemeClr>
                </a:solidFill>
                <a:latin typeface="+mj-lt"/>
              </a:rPr>
              <a:t>Κασιδόκωστας</a:t>
            </a:r>
            <a:r>
              <a:rPr lang="el-GR" sz="2600" dirty="0">
                <a:solidFill>
                  <a:schemeClr val="accent3">
                    <a:lumMod val="20000"/>
                    <a:lumOff val="80000"/>
                  </a:schemeClr>
                </a:solidFill>
                <a:latin typeface="+mj-lt"/>
              </a:rPr>
              <a:t> και ο Τέρι </a:t>
            </a:r>
            <a:r>
              <a:rPr lang="el-GR" sz="2600" dirty="0" err="1">
                <a:solidFill>
                  <a:schemeClr val="accent3">
                    <a:lumMod val="20000"/>
                    <a:lumOff val="80000"/>
                  </a:schemeClr>
                </a:solidFill>
                <a:latin typeface="+mj-lt"/>
              </a:rPr>
              <a:t>Ντούγκας</a:t>
            </a:r>
            <a:r>
              <a:rPr lang="el-GR" sz="2600" dirty="0">
                <a:solidFill>
                  <a:schemeClr val="accent3">
                    <a:lumMod val="20000"/>
                    <a:lumOff val="80000"/>
                  </a:schemeClr>
                </a:solidFill>
                <a:latin typeface="+mj-lt"/>
              </a:rPr>
              <a:t> με την εταιρεία τους «1821 </a:t>
            </a:r>
            <a:r>
              <a:rPr lang="el-GR" sz="2600" dirty="0" err="1">
                <a:solidFill>
                  <a:schemeClr val="accent3">
                    <a:lumMod val="20000"/>
                    <a:lumOff val="80000"/>
                  </a:schemeClr>
                </a:solidFill>
                <a:latin typeface="+mj-lt"/>
              </a:rPr>
              <a:t>Media</a:t>
            </a:r>
            <a:r>
              <a:rPr lang="el-GR" sz="2600" dirty="0">
                <a:solidFill>
                  <a:schemeClr val="accent3">
                    <a:lumMod val="20000"/>
                    <a:lumOff val="80000"/>
                  </a:schemeClr>
                </a:solidFill>
                <a:latin typeface="+mj-lt"/>
              </a:rPr>
              <a:t>». Ο Κώστας Χρηστίδης θυμάται με συγκίνηση τη συνάντησή του με τον </a:t>
            </a:r>
            <a:r>
              <a:rPr lang="el-GR" sz="2600" dirty="0" err="1">
                <a:solidFill>
                  <a:schemeClr val="accent3">
                    <a:lumMod val="20000"/>
                    <a:lumOff val="80000"/>
                  </a:schemeClr>
                </a:solidFill>
                <a:latin typeface="+mj-lt"/>
              </a:rPr>
              <a:t>Σταν</a:t>
            </a:r>
            <a:r>
              <a:rPr lang="el-GR" sz="2600" dirty="0">
                <a:solidFill>
                  <a:schemeClr val="accent3">
                    <a:lumMod val="20000"/>
                    <a:lumOff val="80000"/>
                  </a:schemeClr>
                </a:solidFill>
                <a:latin typeface="+mj-lt"/>
              </a:rPr>
              <a:t> Λι. «Είναι πρόκληση να εργάζεσαι στο ντοκιμαντέρ για τη ζωή ενός θρύλου, όπως ο </a:t>
            </a:r>
            <a:r>
              <a:rPr lang="el-GR" sz="2600" dirty="0" err="1">
                <a:solidFill>
                  <a:schemeClr val="accent3">
                    <a:lumMod val="20000"/>
                    <a:lumOff val="80000"/>
                  </a:schemeClr>
                </a:solidFill>
                <a:latin typeface="+mj-lt"/>
              </a:rPr>
              <a:t>Σταν</a:t>
            </a:r>
            <a:r>
              <a:rPr lang="el-GR" sz="2600" dirty="0">
                <a:solidFill>
                  <a:schemeClr val="accent3">
                    <a:lumMod val="20000"/>
                    <a:lumOff val="80000"/>
                  </a:schemeClr>
                </a:solidFill>
                <a:latin typeface="+mj-lt"/>
              </a:rPr>
              <a:t> Λι, ο δημιουργός των Spide­r-</a:t>
            </a:r>
            <a:r>
              <a:rPr lang="el-GR" sz="2600" dirty="0" err="1">
                <a:solidFill>
                  <a:schemeClr val="accent3">
                    <a:lumMod val="20000"/>
                    <a:lumOff val="80000"/>
                  </a:schemeClr>
                </a:solidFill>
                <a:latin typeface="+mj-lt"/>
              </a:rPr>
              <a:t>Man</a:t>
            </a:r>
            <a:r>
              <a:rPr lang="el-GR" sz="2600" dirty="0">
                <a:solidFill>
                  <a:schemeClr val="accent3">
                    <a:lumMod val="20000"/>
                    <a:lumOff val="80000"/>
                  </a:schemeClr>
                </a:solidFill>
                <a:latin typeface="+mj-lt"/>
              </a:rPr>
              <a:t>, </a:t>
            </a:r>
            <a:r>
              <a:rPr lang="el-GR" sz="2600" dirty="0" err="1">
                <a:solidFill>
                  <a:schemeClr val="accent3">
                    <a:lumMod val="20000"/>
                    <a:lumOff val="80000"/>
                  </a:schemeClr>
                </a:solidFill>
                <a:latin typeface="+mj-lt"/>
              </a:rPr>
              <a:t>Fantastic</a:t>
            </a:r>
            <a:r>
              <a:rPr lang="el-GR" sz="2600" dirty="0">
                <a:solidFill>
                  <a:schemeClr val="accent3">
                    <a:lumMod val="20000"/>
                    <a:lumOff val="80000"/>
                  </a:schemeClr>
                </a:solidFill>
                <a:latin typeface="+mj-lt"/>
              </a:rPr>
              <a:t> </a:t>
            </a:r>
            <a:r>
              <a:rPr lang="el-GR" sz="2600" dirty="0" err="1">
                <a:solidFill>
                  <a:schemeClr val="accent3">
                    <a:lumMod val="20000"/>
                    <a:lumOff val="80000"/>
                  </a:schemeClr>
                </a:solidFill>
                <a:latin typeface="+mj-lt"/>
              </a:rPr>
              <a:t>Four</a:t>
            </a:r>
            <a:r>
              <a:rPr lang="el-GR" sz="2600" dirty="0">
                <a:solidFill>
                  <a:schemeClr val="accent3">
                    <a:lumMod val="20000"/>
                    <a:lumOff val="80000"/>
                  </a:schemeClr>
                </a:solidFill>
                <a:latin typeface="+mj-lt"/>
              </a:rPr>
              <a:t>, X-</a:t>
            </a:r>
            <a:r>
              <a:rPr lang="el-GR" sz="2600" dirty="0" err="1">
                <a:solidFill>
                  <a:schemeClr val="accent3">
                    <a:lumMod val="20000"/>
                    <a:lumOff val="80000"/>
                  </a:schemeClr>
                </a:solidFill>
                <a:latin typeface="+mj-lt"/>
              </a:rPr>
              <a:t>Men</a:t>
            </a:r>
            <a:r>
              <a:rPr lang="el-GR" sz="2600" dirty="0">
                <a:solidFill>
                  <a:schemeClr val="accent3">
                    <a:lumMod val="20000"/>
                    <a:lumOff val="80000"/>
                  </a:schemeClr>
                </a:solidFill>
                <a:latin typeface="+mj-lt"/>
              </a:rPr>
              <a:t>, </a:t>
            </a:r>
            <a:r>
              <a:rPr lang="el-GR" sz="2600" dirty="0" err="1">
                <a:solidFill>
                  <a:schemeClr val="accent3">
                    <a:lumMod val="20000"/>
                    <a:lumOff val="80000"/>
                  </a:schemeClr>
                </a:solidFill>
                <a:latin typeface="+mj-lt"/>
              </a:rPr>
              <a:t>Iron</a:t>
            </a:r>
            <a:r>
              <a:rPr lang="el-GR" sz="2600" dirty="0">
                <a:solidFill>
                  <a:schemeClr val="accent3">
                    <a:lumMod val="20000"/>
                    <a:lumOff val="80000"/>
                  </a:schemeClr>
                </a:solidFill>
                <a:latin typeface="+mj-lt"/>
              </a:rPr>
              <a:t> </a:t>
            </a:r>
            <a:r>
              <a:rPr lang="el-GR" sz="2600" dirty="0" err="1">
                <a:solidFill>
                  <a:schemeClr val="accent3">
                    <a:lumMod val="20000"/>
                    <a:lumOff val="80000"/>
                  </a:schemeClr>
                </a:solidFill>
                <a:latin typeface="+mj-lt"/>
              </a:rPr>
              <a:t>Man</a:t>
            </a:r>
            <a:r>
              <a:rPr lang="el-GR" sz="2600" dirty="0">
                <a:solidFill>
                  <a:schemeClr val="accent3">
                    <a:lumMod val="20000"/>
                    <a:lumOff val="80000"/>
                  </a:schemeClr>
                </a:solidFill>
                <a:latin typeface="+mj-lt"/>
              </a:rPr>
              <a:t> και πάρα πολλών άλλων χαρακτήρων κόμικς, ο οποίος αποτελεί ίνδαλμα εκατομμυρίων ανθρώπων.</a:t>
            </a:r>
            <a:br>
              <a:rPr lang="el-GR" sz="2600" dirty="0">
                <a:solidFill>
                  <a:schemeClr val="accent3">
                    <a:lumMod val="20000"/>
                    <a:lumOff val="80000"/>
                  </a:schemeClr>
                </a:solidFill>
                <a:latin typeface="+mj-lt"/>
              </a:rPr>
            </a:br>
            <a:r>
              <a:rPr lang="el-GR" sz="2600" dirty="0">
                <a:solidFill>
                  <a:schemeClr val="accent3">
                    <a:lumMod val="20000"/>
                    <a:lumOff val="80000"/>
                  </a:schemeClr>
                </a:solidFill>
                <a:latin typeface="+mj-lt"/>
              </a:rPr>
              <a:t>Στην ηχογράφηση δούλεψα με ορχήστρα 92 ατόμων και </a:t>
            </a:r>
            <a:r>
              <a:rPr lang="el-GR" sz="2600" dirty="0" err="1">
                <a:solidFill>
                  <a:schemeClr val="accent3">
                    <a:lumMod val="20000"/>
                    <a:lumOff val="80000"/>
                  </a:schemeClr>
                </a:solidFill>
                <a:latin typeface="+mj-lt"/>
              </a:rPr>
              <a:t>εξηνταμελή</a:t>
            </a:r>
            <a:r>
              <a:rPr lang="el-GR" sz="2600" dirty="0">
                <a:solidFill>
                  <a:schemeClr val="accent3">
                    <a:lumMod val="20000"/>
                    <a:lumOff val="80000"/>
                  </a:schemeClr>
                </a:solidFill>
                <a:latin typeface="+mj-lt"/>
              </a:rPr>
              <a:t> χορωδία. Αξέχαστη στιγμή είναι όταν εκείνος ήρθε στο στούντιο και φανερά συγκινημένος από το αποτέλεσμα, ανέβηκε στο </a:t>
            </a:r>
            <a:r>
              <a:rPr lang="el-GR" sz="2600" dirty="0" err="1">
                <a:solidFill>
                  <a:schemeClr val="accent3">
                    <a:lumMod val="20000"/>
                    <a:lumOff val="80000"/>
                  </a:schemeClr>
                </a:solidFill>
                <a:latin typeface="+mj-lt"/>
              </a:rPr>
              <a:t>πόντιουμ</a:t>
            </a:r>
            <a:r>
              <a:rPr lang="el-GR" sz="2600" dirty="0">
                <a:solidFill>
                  <a:schemeClr val="accent3">
                    <a:lumMod val="20000"/>
                    <a:lumOff val="80000"/>
                  </a:schemeClr>
                </a:solidFill>
                <a:latin typeface="+mj-lt"/>
              </a:rPr>
              <a:t> για να μας ευχαριστήσει».</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7729" y="0"/>
            <a:ext cx="5236505" cy="3492708"/>
          </a:xfrm>
          <a:prstGeom prst="rect">
            <a:avLst/>
          </a:prstGeom>
        </p:spPr>
      </p:pic>
    </p:spTree>
    <p:extLst>
      <p:ext uri="{BB962C8B-B14F-4D97-AF65-F5344CB8AC3E}">
        <p14:creationId xmlns:p14="http://schemas.microsoft.com/office/powerpoint/2010/main" val="40368092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TotalTime>
  <Words>2242</Words>
  <Application>Microsoft Office PowerPoint</Application>
  <PresentationFormat>Widescreen</PresentationFormat>
  <Paragraphs>83</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pours</cp:lastModifiedBy>
  <cp:revision>26</cp:revision>
  <dcterms:created xsi:type="dcterms:W3CDTF">2021-02-16T15:03:34Z</dcterms:created>
  <dcterms:modified xsi:type="dcterms:W3CDTF">2024-01-22T10:02:45Z</dcterms:modified>
</cp:coreProperties>
</file>