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81" r:id="rId14"/>
    <p:sldId id="282" r:id="rId15"/>
    <p:sldId id="267" r:id="rId16"/>
    <p:sldId id="268" r:id="rId17"/>
    <p:sldId id="269" r:id="rId18"/>
    <p:sldId id="270" r:id="rId19"/>
    <p:sldId id="271" r:id="rId20"/>
    <p:sldId id="280" r:id="rId21"/>
    <p:sldId id="273" r:id="rId22"/>
    <p:sldId id="274" r:id="rId23"/>
    <p:sldId id="275" r:id="rId24"/>
    <p:sldId id="276" r:id="rId25"/>
    <p:sldId id="277" r:id="rId26"/>
    <p:sldId id="278" r:id="rId27"/>
    <p:sldId id="279"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3" autoAdjust="0"/>
    <p:restoredTop sz="94660"/>
  </p:normalViewPr>
  <p:slideViewPr>
    <p:cSldViewPr snapToGrid="0">
      <p:cViewPr varScale="1">
        <p:scale>
          <a:sx n="80" d="100"/>
          <a:sy n="80" d="100"/>
        </p:scale>
        <p:origin x="18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5E25121-A93E-456A-92A6-75EDE585EC75}"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1600020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5E25121-A93E-456A-92A6-75EDE585EC75}"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399324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5E25121-A93E-456A-92A6-75EDE585EC75}"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117683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5E25121-A93E-456A-92A6-75EDE585EC75}"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262340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5E25121-A93E-456A-92A6-75EDE585EC75}" type="datetimeFigureOut">
              <a:rPr lang="el-GR" smtClean="0"/>
              <a:t>24/1/2024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396746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5E25121-A93E-456A-92A6-75EDE585EC75}"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21818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5E25121-A93E-456A-92A6-75EDE585EC75}" type="datetimeFigureOut">
              <a:rPr lang="el-GR" smtClean="0"/>
              <a:t>24/1/2024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14745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5E25121-A93E-456A-92A6-75EDE585EC75}" type="datetimeFigureOut">
              <a:rPr lang="el-GR" smtClean="0"/>
              <a:t>24/1/2024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385381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5E25121-A93E-456A-92A6-75EDE585EC75}" type="datetimeFigureOut">
              <a:rPr lang="el-GR" smtClean="0"/>
              <a:t>24/1/2024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145088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5E25121-A93E-456A-92A6-75EDE585EC75}"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355341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5E25121-A93E-456A-92A6-75EDE585EC75}" type="datetimeFigureOut">
              <a:rPr lang="el-GR" smtClean="0"/>
              <a:t>24/1/2024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10B2314-C8F1-4CCC-87FC-B1B6BA3947B5}" type="slidenum">
              <a:rPr lang="el-GR" smtClean="0"/>
              <a:t>‹#›</a:t>
            </a:fld>
            <a:endParaRPr lang="el-GR"/>
          </a:p>
        </p:txBody>
      </p:sp>
    </p:spTree>
    <p:extLst>
      <p:ext uri="{BB962C8B-B14F-4D97-AF65-F5344CB8AC3E}">
        <p14:creationId xmlns:p14="http://schemas.microsoft.com/office/powerpoint/2010/main" val="205517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25121-A93E-456A-92A6-75EDE585EC75}" type="datetimeFigureOut">
              <a:rPr lang="el-GR" smtClean="0"/>
              <a:t>24/1/2024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B2314-C8F1-4CCC-87FC-B1B6BA3947B5}" type="slidenum">
              <a:rPr lang="el-GR" smtClean="0"/>
              <a:t>‹#›</a:t>
            </a:fld>
            <a:endParaRPr lang="el-GR"/>
          </a:p>
        </p:txBody>
      </p:sp>
    </p:spTree>
    <p:extLst>
      <p:ext uri="{BB962C8B-B14F-4D97-AF65-F5344CB8AC3E}">
        <p14:creationId xmlns:p14="http://schemas.microsoft.com/office/powerpoint/2010/main" val="3496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GibiNy4d4gc" TargetMode="External"/><Relationship Id="rId3" Type="http://schemas.openxmlformats.org/officeDocument/2006/relationships/image" Target="../media/image45.jpg"/><Relationship Id="rId7" Type="http://schemas.openxmlformats.org/officeDocument/2006/relationships/hyperlink" Target="https://www.youtube.com/watch?v=43A3f_lQ82c" TargetMode="External"/><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48.jpg"/><Relationship Id="rId11" Type="http://schemas.openxmlformats.org/officeDocument/2006/relationships/image" Target="../media/image50.jpeg"/><Relationship Id="rId5" Type="http://schemas.openxmlformats.org/officeDocument/2006/relationships/image" Target="../media/image47.jpg"/><Relationship Id="rId10" Type="http://schemas.openxmlformats.org/officeDocument/2006/relationships/image" Target="../media/image49.jpg"/><Relationship Id="rId4" Type="http://schemas.openxmlformats.org/officeDocument/2006/relationships/image" Target="../media/image46.jpg"/><Relationship Id="rId9" Type="http://schemas.openxmlformats.org/officeDocument/2006/relationships/hyperlink" Target="https://www.youtube.com/watch?v=w1B3Mgklfd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1.jpeg"/><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1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jpeg"/><Relationship Id="rId4" Type="http://schemas.openxmlformats.org/officeDocument/2006/relationships/image" Target="../media/image64.jpg"/></Relationships>
</file>

<file path=ppt/slides/_rels/slide14.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68.jpg"/><Relationship Id="rId7" Type="http://schemas.openxmlformats.org/officeDocument/2006/relationships/image" Target="../media/image69.jpg"/><Relationship Id="rId2" Type="http://schemas.openxmlformats.org/officeDocument/2006/relationships/image" Target="../media/image67.jpg"/><Relationship Id="rId1" Type="http://schemas.openxmlformats.org/officeDocument/2006/relationships/slideLayout" Target="../slideLayouts/slideLayout2.xml"/><Relationship Id="rId6" Type="http://schemas.openxmlformats.org/officeDocument/2006/relationships/hyperlink" Target="https://www.youtube.com/watch?v=p_1kbjw9XXA" TargetMode="External"/><Relationship Id="rId5" Type="http://schemas.openxmlformats.org/officeDocument/2006/relationships/hyperlink" Target="https://www.youtube.com/watch?v=PSx04WNt5yU" TargetMode="External"/><Relationship Id="rId4" Type="http://schemas.openxmlformats.org/officeDocument/2006/relationships/hyperlink" Target="https://www.youtube.com/watch?v=_hhxYN7rT8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jpg"/><Relationship Id="rId7" Type="http://schemas.openxmlformats.org/officeDocument/2006/relationships/image" Target="../media/image77.jpg"/><Relationship Id="rId12" Type="http://schemas.openxmlformats.org/officeDocument/2006/relationships/image" Target="../media/image82.gif"/><Relationship Id="rId2" Type="http://schemas.openxmlformats.org/officeDocument/2006/relationships/image" Target="../media/image72.jpg"/><Relationship Id="rId1" Type="http://schemas.openxmlformats.org/officeDocument/2006/relationships/slideLayout" Target="../slideLayouts/slideLayout2.xml"/><Relationship Id="rId6" Type="http://schemas.openxmlformats.org/officeDocument/2006/relationships/image" Target="../media/image76.jpg"/><Relationship Id="rId11" Type="http://schemas.openxmlformats.org/officeDocument/2006/relationships/image" Target="../media/image81.jpg"/><Relationship Id="rId5" Type="http://schemas.openxmlformats.org/officeDocument/2006/relationships/image" Target="../media/image75.jpg"/><Relationship Id="rId10" Type="http://schemas.openxmlformats.org/officeDocument/2006/relationships/image" Target="../media/image80.jpg"/><Relationship Id="rId4" Type="http://schemas.openxmlformats.org/officeDocument/2006/relationships/image" Target="../media/image74.jpg"/><Relationship Id="rId9" Type="http://schemas.openxmlformats.org/officeDocument/2006/relationships/image" Target="../media/image79.jpeg"/></Relationships>
</file>

<file path=ppt/slides/_rels/slide17.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hyperlink" Target="https://www.youtube.com/watch?v=dA_fo8XZO3w" TargetMode="External"/><Relationship Id="rId7" Type="http://schemas.openxmlformats.org/officeDocument/2006/relationships/image" Target="../media/image84.png"/><Relationship Id="rId2" Type="http://schemas.openxmlformats.org/officeDocument/2006/relationships/hyperlink" Target="https://www.youtube.com/watch?v=F2RnxZnubCM" TargetMode="External"/><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hyperlink" Target="https://www.youtube.com/watch?v=q8ZisDHg6v0" TargetMode="External"/><Relationship Id="rId4" Type="http://schemas.openxmlformats.org/officeDocument/2006/relationships/hyperlink" Target="https://www.youtube.com/watch?v=wj0I8xVTV18" TargetMode="External"/><Relationship Id="rId9" Type="http://schemas.openxmlformats.org/officeDocument/2006/relationships/image" Target="../media/image86.jpg"/></Relationships>
</file>

<file path=ppt/slides/_rels/slide18.xml.rels><?xml version="1.0" encoding="UTF-8" standalone="yes"?>
<Relationships xmlns="http://schemas.openxmlformats.org/package/2006/relationships"><Relationship Id="rId3" Type="http://schemas.openxmlformats.org/officeDocument/2006/relationships/image" Target="../media/image88.jpg"/><Relationship Id="rId7" Type="http://schemas.openxmlformats.org/officeDocument/2006/relationships/hyperlink" Target="https://www.youtube.com/watch?v=J9EZGHcu3E8&amp;t=114s" TargetMode="External"/><Relationship Id="rId2" Type="http://schemas.openxmlformats.org/officeDocument/2006/relationships/image" Target="../media/image87.jpg"/><Relationship Id="rId1" Type="http://schemas.openxmlformats.org/officeDocument/2006/relationships/slideLayout" Target="../slideLayouts/slideLayout2.xml"/><Relationship Id="rId6" Type="http://schemas.openxmlformats.org/officeDocument/2006/relationships/hyperlink" Target="https://www.youtube.com/watch?v=mLXQltR7vUQ" TargetMode="External"/><Relationship Id="rId5" Type="http://schemas.openxmlformats.org/officeDocument/2006/relationships/image" Target="../media/image90.jpg"/><Relationship Id="rId4" Type="http://schemas.openxmlformats.org/officeDocument/2006/relationships/image" Target="../media/image89.jpg"/></Relationships>
</file>

<file path=ppt/slides/_rels/slide19.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92.jpg"/><Relationship Id="rId7" Type="http://schemas.openxmlformats.org/officeDocument/2006/relationships/image" Target="../media/image96.jpg"/><Relationship Id="rId2"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95.jpg"/><Relationship Id="rId5" Type="http://schemas.openxmlformats.org/officeDocument/2006/relationships/image" Target="../media/image94.jpg"/><Relationship Id="rId10" Type="http://schemas.openxmlformats.org/officeDocument/2006/relationships/hyperlink" Target="https://www.youtube.com/watch?v=JMyVSD6OvO8" TargetMode="External"/><Relationship Id="rId4" Type="http://schemas.openxmlformats.org/officeDocument/2006/relationships/image" Target="../media/image93.jpg"/><Relationship Id="rId9" Type="http://schemas.openxmlformats.org/officeDocument/2006/relationships/image" Target="../media/image9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arningapps.org/14621650" TargetMode="External"/><Relationship Id="rId2" Type="http://schemas.openxmlformats.org/officeDocument/2006/relationships/hyperlink" Target="https://learningapps.org/display?v=p2ea1bhh320&amp;fbclid=IwAR3-w67ZVF2VE-k1YCx2fjVBr7XlfAsG5-gZlYFEQNZiaCFhSrxA08nVCv0" TargetMode="External"/><Relationship Id="rId1" Type="http://schemas.openxmlformats.org/officeDocument/2006/relationships/slideLayout" Target="../slideLayouts/slideLayout2.xml"/><Relationship Id="rId4" Type="http://schemas.openxmlformats.org/officeDocument/2006/relationships/hyperlink" Target="https://learningapps.org/1587422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Daylight_(1996_film)" TargetMode="External"/><Relationship Id="rId13" Type="http://schemas.openxmlformats.org/officeDocument/2006/relationships/hyperlink" Target="https://en.wikipedia.org/wiki/MacGyver_(1985_TV_series)" TargetMode="External"/><Relationship Id="rId3" Type="http://schemas.openxmlformats.org/officeDocument/2006/relationships/hyperlink" Target="https://en.wikipedia.org/wiki/Randy_Edelman" TargetMode="External"/><Relationship Id="rId7" Type="http://schemas.openxmlformats.org/officeDocument/2006/relationships/hyperlink" Target="https://en.wikipedia.org/wiki/Dragonheart" TargetMode="External"/><Relationship Id="rId12" Type="http://schemas.openxmlformats.org/officeDocument/2006/relationships/hyperlink" Target="https://en.wikipedia.org/wiki/The_Mummy:_Tomb_of_the_Dragon_Emperor" TargetMode="External"/><Relationship Id="rId17" Type="http://schemas.openxmlformats.org/officeDocument/2006/relationships/hyperlink" Target="https://el.wikipedia.org/wiki/%CE%97_%CE%A3%CE%B9%CF%89%CF%80%CE%AE_%CF%84%CF%89%CE%BD_%CE%91%CE%BC%CE%BD%CF%8E%CE%BD" TargetMode="External"/><Relationship Id="rId2" Type="http://schemas.openxmlformats.org/officeDocument/2006/relationships/hyperlink" Target="https://www.noizy.gr/cinema-theatre/articles/synthetes" TargetMode="External"/><Relationship Id="rId16" Type="http://schemas.openxmlformats.org/officeDocument/2006/relationships/hyperlink" Target="https://en.wikipedia.org/wiki/Kindergarten_Cop" TargetMode="External"/><Relationship Id="rId1" Type="http://schemas.openxmlformats.org/officeDocument/2006/relationships/slideLayout" Target="../slideLayouts/slideLayout2.xml"/><Relationship Id="rId6" Type="http://schemas.openxmlformats.org/officeDocument/2006/relationships/hyperlink" Target="https://en.wikipedia.org/wiki/The_Mask_(1994_film)" TargetMode="External"/><Relationship Id="rId11" Type="http://schemas.openxmlformats.org/officeDocument/2006/relationships/hyperlink" Target="https://en.wikipedia.org/wiki/While_You_Were_Sleeping_(film)" TargetMode="External"/><Relationship Id="rId5" Type="http://schemas.openxmlformats.org/officeDocument/2006/relationships/hyperlink" Target="https://en.wikipedia.org/wiki/Gettysburg_(1993_film)" TargetMode="External"/><Relationship Id="rId15" Type="http://schemas.openxmlformats.org/officeDocument/2006/relationships/hyperlink" Target="https://en.wikipedia.org/wiki/Twins_(1988_film)" TargetMode="External"/><Relationship Id="rId10" Type="http://schemas.openxmlformats.org/officeDocument/2006/relationships/hyperlink" Target="https://en.wikipedia.org/wiki/Anaconda_(film)" TargetMode="External"/><Relationship Id="rId4" Type="http://schemas.openxmlformats.org/officeDocument/2006/relationships/hyperlink" Target="https://en.wikipedia.org/wiki/Beethoven_(film)" TargetMode="External"/><Relationship Id="rId9" Type="http://schemas.openxmlformats.org/officeDocument/2006/relationships/hyperlink" Target="https://en.wikipedia.org/wiki/XXX_(2002_film)" TargetMode="External"/><Relationship Id="rId14" Type="http://schemas.openxmlformats.org/officeDocument/2006/relationships/hyperlink" Target="https://en.wikipedia.org/wiki/Ghostbusters_I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el.wikipedia.org/wiki/%CE%A7%CF%8C%CE%BC%CF%80%CE%B9%CF%84:_%CE%88%CE%BD%CE%B1_%CE%91%CE%BD%CE%B1%CF%80%CE%AC%CE%BD%CF%84%CE%B5%CF%87%CE%BF_%CE%A4%CE%B1%CE%BE%CE%AF%CE%B4%CE%B9" TargetMode="External"/><Relationship Id="rId13" Type="http://schemas.openxmlformats.org/officeDocument/2006/relationships/hyperlink" Target="https://en.wikipedia.org/wiki/The_Rock_(film)" TargetMode="External"/><Relationship Id="rId3" Type="http://schemas.openxmlformats.org/officeDocument/2006/relationships/hyperlink" Target="https://el.wikipedia.org/wiki/%CE%97_%CE%9A%CF%85%CF%81%CE%AF%CE%B1_%CE%9D%CF%84%CE%AC%CE%BF%CF%85%CF%84%CF%86%CE%B1%CF%8A%CE%B5%CF%81" TargetMode="External"/><Relationship Id="rId7" Type="http://schemas.openxmlformats.org/officeDocument/2006/relationships/hyperlink" Target="https://el.wikipedia.org/wiki/Hugo" TargetMode="External"/><Relationship Id="rId12" Type="http://schemas.openxmlformats.org/officeDocument/2006/relationships/hyperlink" Target="https://el.wikipedia.org/wiki/%CE%9F_%CE%92%CE%B1%CF%83%CE%B9%CE%BB%CE%B9%CE%AC%CF%82_%CF%84%CF%89%CE%BD_%CE%9B%CE%B9%CE%BF%CE%BD%CF%84%CE%B1%CF%81%CE%B9%CF%8E%CE%BD" TargetMode="External"/><Relationship Id="rId2" Type="http://schemas.openxmlformats.org/officeDocument/2006/relationships/hyperlink" Target="https://en.wikipedia.org/wiki/M._Butterfly_(film)" TargetMode="External"/><Relationship Id="rId1" Type="http://schemas.openxmlformats.org/officeDocument/2006/relationships/slideLayout" Target="../slideLayouts/slideLayout2.xml"/><Relationship Id="rId6" Type="http://schemas.openxmlformats.org/officeDocument/2006/relationships/hyperlink" Target="https://el.wikipedia.org/wiki/%CE%9B%CF%85%CE%BA%CF%8C%CF%86%CF%89%CF%82_(%CF%84%CE%B1%CE%B9%CE%BD%CE%AF%CE%B1)" TargetMode="External"/><Relationship Id="rId11" Type="http://schemas.openxmlformats.org/officeDocument/2006/relationships/hyperlink" Target="https://el.wikipedia.org/wiki/%CE%98%CE%AD%CE%BB%CE%BC%CE%B1_&amp;_%CE%9B%CE%BF%CF%85%CE%AF%CE%B6" TargetMode="External"/><Relationship Id="rId5" Type="http://schemas.openxmlformats.org/officeDocument/2006/relationships/hyperlink" Target="https://el.wikipedia.org/wiki/Seven_(%CF%84%CE%B1%CE%B9%CE%BD%CE%AF%CE%B1)" TargetMode="External"/><Relationship Id="rId10" Type="http://schemas.openxmlformats.org/officeDocument/2006/relationships/hyperlink" Target="https://www.rottentomatoes.com/m/the_lord_of_the_rings_the_fellowship_of_the_ring" TargetMode="External"/><Relationship Id="rId4" Type="http://schemas.openxmlformats.org/officeDocument/2006/relationships/hyperlink" Target="https://el.wikipedia.org/wiki/%CE%A6%CE%B9%CE%BB%CE%B1%CE%B4%CE%AD%CE%BB%CF%86%CE%B5%CE%B9%CE%B1_(%CF%84%CE%B1%CE%B9%CE%BD%CE%AF%CE%B1)" TargetMode="External"/><Relationship Id="rId9" Type="http://schemas.openxmlformats.org/officeDocument/2006/relationships/hyperlink" Target="https://en.wikipedia.org/wiki/The_Wolf_of_Wall_Street_(2013_film)" TargetMode="External"/><Relationship Id="rId14" Type="http://schemas.openxmlformats.org/officeDocument/2006/relationships/hyperlink" Target="https://el.wikipedia.org/wiki/%CE%9F_%CF%80%CF%81%CE%AF%CE%B3%CE%BA%CE%B9%CF%80%CE%B1%CF%82_%CF%84%CE%B7%CF%82_%CE%91%CE%B9%CE%B3%CF%8D%CF%80%CF%84%CE%BF%CF%85_(%CF%84%CE%B1%CE%B9%CE%BD%CE%AF%CE%B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King_Arthur_(2004_film)" TargetMode="External"/><Relationship Id="rId13" Type="http://schemas.openxmlformats.org/officeDocument/2006/relationships/hyperlink" Target="https://en.wikipedia.org/wiki/The_Dark_Knight_(film)" TargetMode="External"/><Relationship Id="rId3" Type="http://schemas.openxmlformats.org/officeDocument/2006/relationships/hyperlink" Target="https://en.wikipedia.org/wiki/Mission:_Impossible_(film_series)" TargetMode="External"/><Relationship Id="rId7" Type="http://schemas.openxmlformats.org/officeDocument/2006/relationships/hyperlink" Target="https://en.wikipedia.org/wiki/The_Last_Samurai" TargetMode="External"/><Relationship Id="rId12" Type="http://schemas.openxmlformats.org/officeDocument/2006/relationships/hyperlink" Target="https://el.wikipedia.org/wiki/%CE%9F%CE%B9_%CE%A0%CE%B5%CE%B9%CF%81%CE%B1%CF%84%CE%AD%CF%82_%CF%84%CE%B7%CF%82_%CE%9A%CE%B1%CF%81%CE%B1%CF%8A%CE%B2%CE%B9%CE%BA%CE%AE%CF%82:_%CE%A4%CE%BF_%CE%A3%CE%B5%CE%BD%CF%84%CE%BF%CF%8D%CE%BA%CE%B9_%CF%84%CE%BF%CF%85_%CE%9D%CE%B5%CE%BA%CF%81%CE%BF%CF%8D" TargetMode="External"/><Relationship Id="rId17" Type="http://schemas.openxmlformats.org/officeDocument/2006/relationships/hyperlink" Target="https://en.wikipedia.org/wiki/Inception" TargetMode="External"/><Relationship Id="rId2" Type="http://schemas.openxmlformats.org/officeDocument/2006/relationships/hyperlink" Target="https://en.wikipedia.org/wiki/Gladiator_(2000_film)" TargetMode="External"/><Relationship Id="rId16" Type="http://schemas.openxmlformats.org/officeDocument/2006/relationships/hyperlink" Target="https://el.wikipedia.org/wiki/Sherlock_Holmes_(%CF%84%CE%B1%CE%B9%CE%BD%CE%AF%CE%B1,_2009)" TargetMode="External"/><Relationship Id="rId1" Type="http://schemas.openxmlformats.org/officeDocument/2006/relationships/slideLayout" Target="../slideLayouts/slideLayout2.xml"/><Relationship Id="rId6" Type="http://schemas.openxmlformats.org/officeDocument/2006/relationships/hyperlink" Target="https://en.wikipedia.org/wiki/Black_Hawk_Down_(film)" TargetMode="External"/><Relationship Id="rId11" Type="http://schemas.openxmlformats.org/officeDocument/2006/relationships/hyperlink" Target="https://en.wikipedia.org/wiki/The_Da_Vinci_Code_(film)" TargetMode="External"/><Relationship Id="rId5" Type="http://schemas.openxmlformats.org/officeDocument/2006/relationships/hyperlink" Target="https://en.wikipedia.org/wiki/Pearl_Harbor_(film)" TargetMode="External"/><Relationship Id="rId15" Type="http://schemas.openxmlformats.org/officeDocument/2006/relationships/hyperlink" Target="https://en.wikipedia.org/wiki/Angels_&amp;_Demons_(film)" TargetMode="External"/><Relationship Id="rId10" Type="http://schemas.openxmlformats.org/officeDocument/2006/relationships/hyperlink" Target="https://el.wikipedia.org/wiki/Batman_Begins" TargetMode="External"/><Relationship Id="rId4" Type="http://schemas.openxmlformats.org/officeDocument/2006/relationships/hyperlink" Target="https://en.wikipedia.org/wiki/Hannibal_(2001_film)" TargetMode="External"/><Relationship Id="rId9" Type="http://schemas.openxmlformats.org/officeDocument/2006/relationships/hyperlink" Target="https://el.wikipedia.org/wiki/%CE%9C%CE%B1%CE%B4%CE%B1%CE%B3%CE%B1%CF%83%CE%BA%CE%AC%CF%81%CE%B7_(%CF%84%CE%B1%CE%B9%CE%BD%CE%AF%CE%B1)" TargetMode="External"/><Relationship Id="rId14" Type="http://schemas.openxmlformats.org/officeDocument/2006/relationships/hyperlink" Target="https://en.wikipedia.org/wiki/Kung_Fu_Panda_(fil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Father_of_the_Bride_(1991_film)" TargetMode="External"/><Relationship Id="rId13" Type="http://schemas.openxmlformats.org/officeDocument/2006/relationships/hyperlink" Target="https://www.walmart.ca/en/ip/LARA-CROFT-TOMB-RAIDER-CRADLE-OF-LIFE-BLU-RAY-2PK/PRD4CWTXTSIXIM1" TargetMode="External"/><Relationship Id="rId3" Type="http://schemas.openxmlformats.org/officeDocument/2006/relationships/hyperlink" Target="https://en.wikipedia.org/wiki/Man_of_Steel_(film)" TargetMode="External"/><Relationship Id="rId7" Type="http://schemas.openxmlformats.org/officeDocument/2006/relationships/hyperlink" Target="https://reelybernie.com/2019/07/20/letting-go-the-abyss/" TargetMode="External"/><Relationship Id="rId12" Type="http://schemas.openxmlformats.org/officeDocument/2006/relationships/hyperlink" Target="https://en.wikipedia.org/wiki/The_Mummy_Returns" TargetMode="External"/><Relationship Id="rId17" Type="http://schemas.openxmlformats.org/officeDocument/2006/relationships/hyperlink" Target="https://en.wikipedia.org/wiki/Beowulf_(2007_film)" TargetMode="External"/><Relationship Id="rId2" Type="http://schemas.openxmlformats.org/officeDocument/2006/relationships/hyperlink" Target="https://el.wikipedia.org/wiki/%CE%9F_%CE%A3%CE%BA%CE%BF%CF%84%CE%B5%CE%B9%CE%BD%CF%8C%CF%82_%CE%99%CF%80%CF%80%CF%8C%CF%84%CE%B7%CF%82:_%CE%97_%CE%95%CF%80%CE%B9%CF%83%CF%84%CF%81%CE%BF%CF%86%CE%AE" TargetMode="External"/><Relationship Id="rId16" Type="http://schemas.openxmlformats.org/officeDocument/2006/relationships/hyperlink" Target="https://en.wikipedia.org/wiki/Night_at_the_Museum" TargetMode="External"/><Relationship Id="rId1" Type="http://schemas.openxmlformats.org/officeDocument/2006/relationships/slideLayout" Target="../slideLayouts/slideLayout2.xml"/><Relationship Id="rId6" Type="http://schemas.openxmlformats.org/officeDocument/2006/relationships/hyperlink" Target="https://en.wikipedia.org/wiki/Predator_(film)" TargetMode="External"/><Relationship Id="rId11" Type="http://schemas.openxmlformats.org/officeDocument/2006/relationships/hyperlink" Target="https://www.hoopladigital.com/title/12408782" TargetMode="External"/><Relationship Id="rId5" Type="http://schemas.openxmlformats.org/officeDocument/2006/relationships/hyperlink" Target="https://en.wikipedia.org/wiki/Back_to_the_Future" TargetMode="External"/><Relationship Id="rId15" Type="http://schemas.openxmlformats.org/officeDocument/2006/relationships/hyperlink" Target="https://en.wikipedia.org/wiki/The_Polar_Express_(film)" TargetMode="External"/><Relationship Id="rId10" Type="http://schemas.openxmlformats.org/officeDocument/2006/relationships/hyperlink" Target="https://en.wikipedia.org/wiki/Forrest_Gump" TargetMode="External"/><Relationship Id="rId4" Type="http://schemas.openxmlformats.org/officeDocument/2006/relationships/hyperlink" Target="https://el.wikipedia.org/wiki/%CE%9F_%CE%9C%CE%BF%CE%BD%CE%B1%CF%87%CE%B9%CE%BA%CF%8C%CF%82_%CE%9A%CE%B1%CE%B2%CE%B1%CE%BB%CE%AC%CF%81%CE%B7%CF%82" TargetMode="External"/><Relationship Id="rId9" Type="http://schemas.openxmlformats.org/officeDocument/2006/relationships/hyperlink" Target="https://www.alfred.com/the-bodyguard-music-from-the-original-soundtrack-album/p/00-VF1926/" TargetMode="External"/><Relationship Id="rId14" Type="http://schemas.openxmlformats.org/officeDocument/2006/relationships/hyperlink" Target="https://en.wikipedia.org/wiki/Van_Helsing_(fil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el.wikipedia.org/wiki/%CE%A3%CF%84%CE%B1%CF%81_%CE%A4%CF%81%CE%B5%CE%BA_%CE%9D%CE%BF_2:_%CE%97_%CE%9F%CF%81%CE%B3%CE%AE_%CF%84%CE%BF%CF%85_%CE%9A%CE%B1%CE%BD" TargetMode="External"/><Relationship Id="rId13" Type="http://schemas.openxmlformats.org/officeDocument/2006/relationships/hyperlink" Target="https://en.wikipedia.org/wiki/The_Perfect_Storm_(film)" TargetMode="External"/><Relationship Id="rId18" Type="http://schemas.openxmlformats.org/officeDocument/2006/relationships/hyperlink" Target="https://el.wikipedia.org/wiki/Avatar_(%CF%84%CE%B1%CE%B9%CE%BD%CE%AF%CE%B1,_2009)" TargetMode="External"/><Relationship Id="rId3" Type="http://schemas.openxmlformats.org/officeDocument/2006/relationships/hyperlink" Target="https://en.wikipedia.org/wiki/A_Christmas_Carol_(2009_film)" TargetMode="External"/><Relationship Id="rId7" Type="http://schemas.openxmlformats.org/officeDocument/2006/relationships/hyperlink" Target="https://en.wikipedia.org/wiki/The_Croods" TargetMode="External"/><Relationship Id="rId12" Type="http://schemas.openxmlformats.org/officeDocument/2006/relationships/hyperlink" Target="https://en.wikipedia.org/wiki/The_Mask_of_Zorro" TargetMode="External"/><Relationship Id="rId17" Type="http://schemas.openxmlformats.org/officeDocument/2006/relationships/hyperlink" Target="https://el.wikipedia.org/wiki/Apocalypto" TargetMode="External"/><Relationship Id="rId2" Type="http://schemas.openxmlformats.org/officeDocument/2006/relationships/hyperlink" Target="https://en.wikipedia.org/wiki/G.I._Joe:_The_Rise_of_Cobra" TargetMode="External"/><Relationship Id="rId16" Type="http://schemas.openxmlformats.org/officeDocument/2006/relationships/hyperlink" Target="https://en.wikipedia.org/wiki/Troy_(film)" TargetMode="External"/><Relationship Id="rId1" Type="http://schemas.openxmlformats.org/officeDocument/2006/relationships/slideLayout" Target="../slideLayouts/slideLayout2.xml"/><Relationship Id="rId6" Type="http://schemas.openxmlformats.org/officeDocument/2006/relationships/hyperlink" Target="https://en.wikipedia.org/wiki/The_Avengers_(2012_film)" TargetMode="External"/><Relationship Id="rId11" Type="http://schemas.openxmlformats.org/officeDocument/2006/relationships/hyperlink" Target="https://en.wikipedia.org/wiki/Titanic_(1997_film)" TargetMode="External"/><Relationship Id="rId5" Type="http://schemas.openxmlformats.org/officeDocument/2006/relationships/hyperlink" Target="https://en.wikipedia.org/wiki/Captain_America:_The_First_Avenger" TargetMode="External"/><Relationship Id="rId15" Type="http://schemas.openxmlformats.org/officeDocument/2006/relationships/hyperlink" Target="https://el.wikipedia.org/wiki/%CE%88%CE%BD%CE%B1%CF%82_%CE%A5%CF%80%CE%AD%CF%81%CE%BF%CF%87%CE%BF%CF%82_%CE%86%CE%BD%CE%B8%CF%81%CF%89%CF%80%CE%BF%CF%82" TargetMode="External"/><Relationship Id="rId10" Type="http://schemas.openxmlformats.org/officeDocument/2006/relationships/hyperlink" Target="https://en.wikipedia.org/wiki/Honey,_I_Shrunk_the_Kids" TargetMode="External"/><Relationship Id="rId4" Type="http://schemas.openxmlformats.org/officeDocument/2006/relationships/hyperlink" Target="https://el.wikipedia.org/wiki/The_A-Team_(%CF%84%CE%B1%CE%B9%CE%BD%CE%AF%CE%B1)" TargetMode="External"/><Relationship Id="rId9" Type="http://schemas.openxmlformats.org/officeDocument/2006/relationships/hyperlink" Target="https://en.wikipedia.org/wiki/Aliens_(film)" TargetMode="External"/><Relationship Id="rId14" Type="http://schemas.openxmlformats.org/officeDocument/2006/relationships/hyperlink" Target="https://en.wikipedia.org/wiki/Enemy_at_the_Gat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For_a_Few_Dollars_More" TargetMode="External"/><Relationship Id="rId13" Type="http://schemas.openxmlformats.org/officeDocument/2006/relationships/hyperlink" Target="https://en.wikipedia.org/wiki/The_Island_(1980_film)" TargetMode="External"/><Relationship Id="rId18" Type="http://schemas.openxmlformats.org/officeDocument/2006/relationships/hyperlink" Target="https://weheartit.com/entry/291758818" TargetMode="External"/><Relationship Id="rId3" Type="http://schemas.openxmlformats.org/officeDocument/2006/relationships/hyperlink" Target="https://en.wikipedia.org/wiki/The_Amazing_Spider-Man_(film)" TargetMode="External"/><Relationship Id="rId7" Type="http://schemas.openxmlformats.org/officeDocument/2006/relationships/hyperlink" Target="https://en.wikipedia.org/wiki/A_Fistful_of_Dollars" TargetMode="External"/><Relationship Id="rId12" Type="http://schemas.openxmlformats.org/officeDocument/2006/relationships/hyperlink" Target="https://en.wikipedia.org/wiki/Orca_(film)" TargetMode="External"/><Relationship Id="rId17" Type="http://schemas.openxmlformats.org/officeDocument/2006/relationships/hyperlink" Target="https://en.wikipedia.org/wiki/The_Legend_of_1900" TargetMode="External"/><Relationship Id="rId2" Type="http://schemas.openxmlformats.org/officeDocument/2006/relationships/hyperlink" Target="https://en.wikipedia.org/wiki/The_Karate_Kid_(2010_film)" TargetMode="External"/><Relationship Id="rId16" Type="http://schemas.openxmlformats.org/officeDocument/2006/relationships/hyperlink" Target="https://en.wikipedia.org/wiki/Lolita_(1997_film)" TargetMode="External"/><Relationship Id="rId1" Type="http://schemas.openxmlformats.org/officeDocument/2006/relationships/slideLayout" Target="../slideLayouts/slideLayout2.xml"/><Relationship Id="rId6" Type="http://schemas.openxmlformats.org/officeDocument/2006/relationships/hyperlink" Target="https://el.wikipedia.org/wiki/%CE%88%CE%BD%CE%B9%CE%BF_%CE%9C%CE%BF%CF%81%CE%B9%CE%BA%CF%8C%CE%BD%CE%B5" TargetMode="External"/><Relationship Id="rId11" Type="http://schemas.openxmlformats.org/officeDocument/2006/relationships/hyperlink" Target="https://en.wikipedia.org/wiki/Exorcist_II:_The_Heretic" TargetMode="External"/><Relationship Id="rId5" Type="http://schemas.openxmlformats.org/officeDocument/2006/relationships/hyperlink" Target="https://www.athinorama.gr/cinema/movie/o_teleutaios_ton_moikanon-1004585.html" TargetMode="External"/><Relationship Id="rId15" Type="http://schemas.openxmlformats.org/officeDocument/2006/relationships/hyperlink" Target="https://el.wikipedia.org/wiki/%CE%A3%CE%B9%CE%BD%CE%B5%CE%BC%CE%AC_%CE%BF_%CE%A0%CE%B1%CF%81%CE%AC%CE%B4%CE%B5%CE%B9%CF%83%CE%BF%CF%82" TargetMode="External"/><Relationship Id="rId10" Type="http://schemas.openxmlformats.org/officeDocument/2006/relationships/hyperlink" Target="https://en.wikipedia.org/wiki/Once_Upon_a_Time_in_the_West" TargetMode="External"/><Relationship Id="rId4" Type="http://schemas.openxmlformats.org/officeDocument/2006/relationships/hyperlink" Target="https://el.wikipedia.org/wiki/Braveheart" TargetMode="External"/><Relationship Id="rId9" Type="http://schemas.openxmlformats.org/officeDocument/2006/relationships/hyperlink" Target="https://en.wikipedia.org/wiki/The_Good,_the_Bad_and_the_Ugly" TargetMode="External"/><Relationship Id="rId14" Type="http://schemas.openxmlformats.org/officeDocument/2006/relationships/hyperlink" Target="https://en.wikipedia.org/wiki/The_Thing_(1982_fil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youtube.com/watch?v=BPVrej8Ll1Q"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www.youtube.com/watch?v=cU4qbnNmxWA" TargetMode="External"/><Relationship Id="rId5" Type="http://schemas.openxmlformats.org/officeDocument/2006/relationships/hyperlink" Target="https://www.youtube.com/watch?v=Spx-Mx3xhYY" TargetMode="Externa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www.youtube.com/watch?v=mKVCd7IbtIk" TargetMode="External"/><Relationship Id="rId7" Type="http://schemas.openxmlformats.org/officeDocument/2006/relationships/image" Target="../media/image24.jpg"/><Relationship Id="rId2" Type="http://schemas.openxmlformats.org/officeDocument/2006/relationships/hyperlink" Target="https://www.youtube.com/watch?v=vVwKbdBpNWE" TargetMode="Externa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www.youtube.com/watch?v=AgjVHK0oxhc&amp;list=PL1yeAwrzQSQeU2r-aUFR0PInmGxxCEz53&amp;index=1" TargetMode="External"/><Relationship Id="rId9"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jpe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png"/><Relationship Id="rId4" Type="http://schemas.openxmlformats.org/officeDocument/2006/relationships/image" Target="../media/image35.jpg"/><Relationship Id="rId9"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04" y="0"/>
            <a:ext cx="5464218" cy="5464218"/>
          </a:xfrm>
          <a:prstGeom prst="rect">
            <a:avLst/>
          </a:prstGeom>
          <a:effectLst>
            <a:softEdge rad="317500"/>
          </a:effectLst>
        </p:spPr>
      </p:pic>
      <p:sp>
        <p:nvSpPr>
          <p:cNvPr id="2" name="Τίτλος 1"/>
          <p:cNvSpPr>
            <a:spLocks noGrp="1"/>
          </p:cNvSpPr>
          <p:nvPr>
            <p:ph type="ctrTitle"/>
          </p:nvPr>
        </p:nvSpPr>
        <p:spPr>
          <a:xfrm>
            <a:off x="931654" y="2560157"/>
            <a:ext cx="10456258" cy="3840641"/>
          </a:xfrm>
        </p:spPr>
        <p:txBody>
          <a:bodyPr>
            <a:noAutofit/>
          </a:bodyPr>
          <a:lstStyle/>
          <a:p>
            <a:r>
              <a:rPr lang="el-GR" sz="6600" b="1" dirty="0">
                <a:solidFill>
                  <a:schemeClr val="accent4"/>
                </a:solidFill>
                <a:latin typeface="Book Antiqua" panose="02040602050305030304" pitchFamily="18" charset="0"/>
              </a:rPr>
              <a:t>ΔΙΑΣΗΜΟΙ ΣΥΝΘΕΤΕΣ ΚΙΝΗΜΑΤΟΓΡΑΦΙΚΗΣ ΜΟΥΣΙΚΗΣ</a:t>
            </a:r>
          </a:p>
        </p:txBody>
      </p:sp>
    </p:spTree>
    <p:extLst>
      <p:ext uri="{BB962C8B-B14F-4D97-AF65-F5344CB8AC3E}">
        <p14:creationId xmlns:p14="http://schemas.microsoft.com/office/powerpoint/2010/main" val="10517830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4355" y="54785"/>
            <a:ext cx="2382535" cy="3459441"/>
          </a:xfr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916"/>
            <a:ext cx="2334592" cy="3459441"/>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141" y="3423526"/>
            <a:ext cx="2400252" cy="3389156"/>
          </a:xfrm>
          <a:prstGeom prst="rect">
            <a:avLst/>
          </a:prstGeom>
          <a:effectLst>
            <a:softEdge rad="63500"/>
          </a:effectLst>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933" y="3510323"/>
            <a:ext cx="2256060" cy="3332816"/>
          </a:xfrm>
          <a:prstGeom prst="rect">
            <a:avLst/>
          </a:prstGeom>
          <a:effectLst>
            <a:softEdge rad="63500"/>
          </a:effectLst>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6652" y="54785"/>
            <a:ext cx="2424672" cy="3607913"/>
          </a:xfrm>
          <a:prstGeom prst="rect">
            <a:avLst/>
          </a:prstGeom>
          <a:effectLst>
            <a:softEdge rad="63500"/>
          </a:effectLst>
        </p:spPr>
      </p:pic>
      <p:sp>
        <p:nvSpPr>
          <p:cNvPr id="2" name="Τίτλος 1"/>
          <p:cNvSpPr>
            <a:spLocks noGrp="1"/>
          </p:cNvSpPr>
          <p:nvPr>
            <p:ph type="title"/>
          </p:nvPr>
        </p:nvSpPr>
        <p:spPr>
          <a:xfrm>
            <a:off x="184408" y="3662698"/>
            <a:ext cx="10515600" cy="3121814"/>
          </a:xfrm>
        </p:spPr>
        <p:txBody>
          <a:bodyPr>
            <a:normAutofit fontScale="90000"/>
          </a:bodyPr>
          <a:lstStyle/>
          <a:p>
            <a:r>
              <a:rPr lang="en-US" sz="2400" dirty="0">
                <a:solidFill>
                  <a:schemeClr val="bg1"/>
                </a:solidFill>
              </a:rPr>
              <a:t>Pirates of the Caribbean Theme Song (omit97 / 2011)</a:t>
            </a:r>
            <a:br>
              <a:rPr lang="en-US" sz="2400" dirty="0"/>
            </a:br>
            <a:r>
              <a:rPr lang="en-US" sz="2400" dirty="0">
                <a:hlinkClick r:id="rId7"/>
              </a:rPr>
              <a:t>https://www.youtube.com/watch?v=43A3f_lQ82c</a:t>
            </a:r>
            <a:r>
              <a:rPr lang="en-US" sz="2400" dirty="0"/>
              <a:t> </a:t>
            </a:r>
            <a:br>
              <a:rPr lang="en-US" sz="2400" dirty="0">
                <a:solidFill>
                  <a:schemeClr val="accent4"/>
                </a:solidFill>
              </a:rPr>
            </a:br>
            <a:br>
              <a:rPr lang="en-US" sz="2400" dirty="0">
                <a:solidFill>
                  <a:schemeClr val="accent4"/>
                </a:solidFill>
              </a:rPr>
            </a:br>
            <a:r>
              <a:rPr lang="en-US" sz="2400" dirty="0">
                <a:solidFill>
                  <a:schemeClr val="bg1"/>
                </a:solidFill>
              </a:rPr>
              <a:t>Carmen </a:t>
            </a:r>
            <a:r>
              <a:rPr lang="en-US" sz="2400" dirty="0" err="1">
                <a:solidFill>
                  <a:schemeClr val="bg1"/>
                </a:solidFill>
              </a:rPr>
              <a:t>Twillie</a:t>
            </a:r>
            <a:r>
              <a:rPr lang="en-US" sz="2400" dirty="0">
                <a:solidFill>
                  <a:schemeClr val="bg1"/>
                </a:solidFill>
              </a:rPr>
              <a:t>, Lebo M. - Circle Of Life (Official Video from "The Lion King")</a:t>
            </a:r>
            <a:br>
              <a:rPr lang="en-US" sz="2400" dirty="0"/>
            </a:br>
            <a:r>
              <a:rPr lang="en-US" sz="2400" dirty="0">
                <a:solidFill>
                  <a:schemeClr val="bg1"/>
                </a:solidFill>
              </a:rPr>
              <a:t>(</a:t>
            </a:r>
            <a:r>
              <a:rPr lang="el-GR" sz="2400" dirty="0">
                <a:solidFill>
                  <a:schemeClr val="bg1"/>
                </a:solidFill>
              </a:rPr>
              <a:t>Μεταφόρτωση: </a:t>
            </a:r>
            <a:r>
              <a:rPr lang="en-US" sz="2000" dirty="0" err="1">
                <a:solidFill>
                  <a:schemeClr val="bg1"/>
                </a:solidFill>
                <a:latin typeface="Roboto"/>
              </a:rPr>
              <a:t>DisneyMusicVEVO</a:t>
            </a:r>
            <a:r>
              <a:rPr lang="en-US" sz="2000" dirty="0">
                <a:solidFill>
                  <a:schemeClr val="bg1"/>
                </a:solidFill>
                <a:latin typeface="Roboto"/>
              </a:rPr>
              <a:t> / 2014)</a:t>
            </a:r>
            <a:br>
              <a:rPr lang="en-US" sz="2400" dirty="0">
                <a:solidFill>
                  <a:schemeClr val="bg1"/>
                </a:solidFill>
              </a:rPr>
            </a:br>
            <a:r>
              <a:rPr lang="en-US" sz="2400" dirty="0">
                <a:solidFill>
                  <a:schemeClr val="accent4"/>
                </a:solidFill>
                <a:hlinkClick r:id="rId8"/>
              </a:rPr>
              <a:t>https://www.youtube.com/watch?v=GibiNy4d4gc</a:t>
            </a:r>
            <a:r>
              <a:rPr lang="en-US" sz="2400" dirty="0">
                <a:solidFill>
                  <a:schemeClr val="accent4"/>
                </a:solidFill>
              </a:rPr>
              <a:t> </a:t>
            </a:r>
            <a:br>
              <a:rPr lang="en-US" sz="2400" dirty="0">
                <a:solidFill>
                  <a:schemeClr val="accent4"/>
                </a:solidFill>
              </a:rPr>
            </a:br>
            <a:br>
              <a:rPr lang="en-US" sz="2000" dirty="0">
                <a:solidFill>
                  <a:schemeClr val="bg1"/>
                </a:solidFill>
              </a:rPr>
            </a:br>
            <a:r>
              <a:rPr lang="en-US" sz="2000" dirty="0">
                <a:solidFill>
                  <a:schemeClr val="bg1"/>
                </a:solidFill>
                <a:latin typeface="Roboto"/>
              </a:rPr>
              <a:t>Batman The Dark Knight Theme - Hans Zimmer (m4ge1 / 2011)</a:t>
            </a:r>
            <a:br>
              <a:rPr lang="en-US" sz="2000" dirty="0">
                <a:solidFill>
                  <a:schemeClr val="bg1"/>
                </a:solidFill>
                <a:latin typeface="Roboto"/>
              </a:rPr>
            </a:br>
            <a:r>
              <a:rPr lang="en-US" sz="2400" dirty="0">
                <a:solidFill>
                  <a:schemeClr val="bg1"/>
                </a:solidFill>
                <a:hlinkClick r:id="rId9"/>
              </a:rPr>
              <a:t>https://www.youtube.com/watch?v=w1B3Mgklfd0</a:t>
            </a:r>
            <a:r>
              <a:rPr lang="en-US" sz="2400" dirty="0">
                <a:solidFill>
                  <a:schemeClr val="bg1"/>
                </a:solidFill>
              </a:rPr>
              <a:t> </a:t>
            </a:r>
            <a:br>
              <a:rPr lang="en-US" sz="2400" dirty="0">
                <a:solidFill>
                  <a:schemeClr val="accent4"/>
                </a:solidFill>
              </a:rPr>
            </a:br>
            <a:endParaRPr lang="el-GR" sz="2400" dirty="0">
              <a:solidFill>
                <a:schemeClr val="accent4"/>
              </a:solidFill>
            </a:endParaRPr>
          </a:p>
        </p:txBody>
      </p:sp>
      <p:pic>
        <p:nvPicPr>
          <p:cNvPr id="8" name="Εικόνα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13680" y="0"/>
            <a:ext cx="2823713" cy="4043557"/>
          </a:xfrm>
          <a:prstGeom prst="rect">
            <a:avLst/>
          </a:prstGeom>
          <a:effectLst>
            <a:softEdge rad="63500"/>
          </a:effectLst>
        </p:spPr>
      </p:pic>
      <p:pic>
        <p:nvPicPr>
          <p:cNvPr id="10" name="Εικόνα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8239" y="122127"/>
            <a:ext cx="2243699" cy="3324755"/>
          </a:xfrm>
          <a:prstGeom prst="rect">
            <a:avLst/>
          </a:prstGeom>
          <a:effectLst>
            <a:softEdge rad="63500"/>
          </a:effectLst>
        </p:spPr>
      </p:pic>
    </p:spTree>
    <p:extLst>
      <p:ext uri="{BB962C8B-B14F-4D97-AF65-F5344CB8AC3E}">
        <p14:creationId xmlns:p14="http://schemas.microsoft.com/office/powerpoint/2010/main" val="942930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848045" y="138023"/>
            <a:ext cx="7142672" cy="3950898"/>
          </a:xfrm>
        </p:spPr>
        <p:txBody>
          <a:bodyPr>
            <a:normAutofit fontScale="92500" lnSpcReduction="10000"/>
          </a:bodyPr>
          <a:lstStyle/>
          <a:p>
            <a:pPr marL="0" indent="0">
              <a:buNone/>
            </a:pPr>
            <a:r>
              <a:rPr lang="el-GR" sz="3200" b="1" dirty="0" err="1">
                <a:solidFill>
                  <a:schemeClr val="accent4"/>
                </a:solidFill>
                <a:latin typeface="+mj-lt"/>
              </a:rPr>
              <a:t>Alan</a:t>
            </a:r>
            <a:r>
              <a:rPr lang="el-GR" sz="3200" b="1" dirty="0">
                <a:solidFill>
                  <a:schemeClr val="accent4"/>
                </a:solidFill>
                <a:latin typeface="+mj-lt"/>
              </a:rPr>
              <a:t> </a:t>
            </a:r>
            <a:r>
              <a:rPr lang="el-GR" sz="3200" b="1" dirty="0" err="1">
                <a:solidFill>
                  <a:schemeClr val="accent4"/>
                </a:solidFill>
                <a:latin typeface="+mj-lt"/>
              </a:rPr>
              <a:t>Silvestri</a:t>
            </a:r>
            <a:endParaRPr lang="el-GR" sz="3200" b="1" dirty="0">
              <a:solidFill>
                <a:schemeClr val="accent4"/>
              </a:solidFill>
              <a:latin typeface="+mj-lt"/>
            </a:endParaRPr>
          </a:p>
          <a:p>
            <a:pPr marL="0" indent="0">
              <a:buNone/>
            </a:pPr>
            <a:r>
              <a:rPr lang="el-GR" sz="2400" dirty="0">
                <a:solidFill>
                  <a:schemeClr val="accent4"/>
                </a:solidFill>
                <a:latin typeface="+mj-lt"/>
              </a:rPr>
              <a:t>Ο </a:t>
            </a:r>
            <a:r>
              <a:rPr lang="el-GR" sz="2400" dirty="0" err="1">
                <a:solidFill>
                  <a:schemeClr val="accent4"/>
                </a:solidFill>
                <a:latin typeface="+mj-lt"/>
              </a:rPr>
              <a:t>Alan</a:t>
            </a:r>
            <a:r>
              <a:rPr lang="el-GR" sz="2400" dirty="0">
                <a:solidFill>
                  <a:schemeClr val="accent4"/>
                </a:solidFill>
                <a:latin typeface="+mj-lt"/>
              </a:rPr>
              <a:t> </a:t>
            </a:r>
            <a:r>
              <a:rPr lang="el-GR" sz="2400" dirty="0" err="1">
                <a:solidFill>
                  <a:schemeClr val="accent4"/>
                </a:solidFill>
                <a:latin typeface="+mj-lt"/>
              </a:rPr>
              <a:t>Silvestri</a:t>
            </a:r>
            <a:r>
              <a:rPr lang="el-GR" sz="2400" dirty="0">
                <a:solidFill>
                  <a:schemeClr val="accent4"/>
                </a:solidFill>
                <a:latin typeface="+mj-lt"/>
              </a:rPr>
              <a:t> γεννήθηκε το 1950 στη Νέα Υόρκη. Από τριών ετών έπαιζε </a:t>
            </a:r>
            <a:r>
              <a:rPr lang="el-GR" sz="2400" dirty="0" err="1">
                <a:solidFill>
                  <a:schemeClr val="accent4"/>
                </a:solidFill>
                <a:latin typeface="+mj-lt"/>
              </a:rPr>
              <a:t>drums</a:t>
            </a:r>
            <a:r>
              <a:rPr lang="el-GR" sz="2400" dirty="0">
                <a:solidFill>
                  <a:schemeClr val="accent4"/>
                </a:solidFill>
                <a:latin typeface="+mj-lt"/>
              </a:rPr>
              <a:t>, ενώ παράλληλα έκανε εξάσκηση σε κιθάρα και πνευστά. Όταν αποφοίτησε από το λύκειο, μπήκε στο </a:t>
            </a:r>
            <a:r>
              <a:rPr lang="el-GR" sz="2400" dirty="0" err="1">
                <a:solidFill>
                  <a:schemeClr val="accent4"/>
                </a:solidFill>
                <a:latin typeface="+mj-lt"/>
              </a:rPr>
              <a:t>jazz-oriented</a:t>
            </a:r>
            <a:r>
              <a:rPr lang="el-GR" sz="2400" dirty="0">
                <a:solidFill>
                  <a:schemeClr val="accent4"/>
                </a:solidFill>
                <a:latin typeface="+mj-lt"/>
              </a:rPr>
              <a:t> </a:t>
            </a:r>
            <a:r>
              <a:rPr lang="el-GR" sz="2400" dirty="0" err="1">
                <a:solidFill>
                  <a:schemeClr val="accent4"/>
                </a:solidFill>
                <a:latin typeface="+mj-lt"/>
              </a:rPr>
              <a:t>Berklee</a:t>
            </a:r>
            <a:r>
              <a:rPr lang="el-GR" sz="2400" dirty="0">
                <a:solidFill>
                  <a:schemeClr val="accent4"/>
                </a:solidFill>
                <a:latin typeface="+mj-lt"/>
              </a:rPr>
              <a:t> </a:t>
            </a:r>
            <a:r>
              <a:rPr lang="el-GR" sz="2400" dirty="0" err="1">
                <a:solidFill>
                  <a:schemeClr val="accent4"/>
                </a:solidFill>
                <a:latin typeface="+mj-lt"/>
              </a:rPr>
              <a:t>College</a:t>
            </a:r>
            <a:r>
              <a:rPr lang="el-GR" sz="2400" dirty="0">
                <a:solidFill>
                  <a:schemeClr val="accent4"/>
                </a:solidFill>
                <a:latin typeface="+mj-lt"/>
              </a:rPr>
              <a:t> of </a:t>
            </a:r>
            <a:r>
              <a:rPr lang="el-GR" sz="2400" dirty="0" err="1">
                <a:solidFill>
                  <a:schemeClr val="accent4"/>
                </a:solidFill>
                <a:latin typeface="+mj-lt"/>
              </a:rPr>
              <a:t>Music</a:t>
            </a:r>
            <a:r>
              <a:rPr lang="el-GR" sz="2400" dirty="0">
                <a:solidFill>
                  <a:schemeClr val="accent4"/>
                </a:solidFill>
                <a:latin typeface="+mj-lt"/>
              </a:rPr>
              <a:t> που εδρεύει στην Βοστώνη. Σύντομα η ζωή του έπαιξε περίεργα παιχνίδια και ο νεαρός </a:t>
            </a:r>
            <a:r>
              <a:rPr lang="el-GR" sz="2400" dirty="0" err="1">
                <a:solidFill>
                  <a:schemeClr val="accent4"/>
                </a:solidFill>
                <a:latin typeface="+mj-lt"/>
              </a:rPr>
              <a:t>Silvestri</a:t>
            </a:r>
            <a:r>
              <a:rPr lang="el-GR" sz="2400" dirty="0">
                <a:solidFill>
                  <a:schemeClr val="accent4"/>
                </a:solidFill>
                <a:latin typeface="+mj-lt"/>
              </a:rPr>
              <a:t>, που δεν είχε καμία σχέση με το χώρο, ρωτήθηκε αν μπορούσε να συνθέσει μουσική για κινηματογραφική ταινία. Χρειαζόταν χρήματα επειγόντως οπότε και αγόρασε το βιβλίο “</a:t>
            </a:r>
            <a:r>
              <a:rPr lang="el-GR" sz="2400" dirty="0" err="1">
                <a:solidFill>
                  <a:schemeClr val="accent4"/>
                </a:solidFill>
                <a:latin typeface="+mj-lt"/>
              </a:rPr>
              <a:t>How</a:t>
            </a:r>
            <a:r>
              <a:rPr lang="el-GR" sz="2400" dirty="0">
                <a:solidFill>
                  <a:schemeClr val="accent4"/>
                </a:solidFill>
                <a:latin typeface="+mj-lt"/>
              </a:rPr>
              <a:t> </a:t>
            </a:r>
            <a:r>
              <a:rPr lang="el-GR" sz="2400" dirty="0" err="1">
                <a:solidFill>
                  <a:schemeClr val="accent4"/>
                </a:solidFill>
                <a:latin typeface="+mj-lt"/>
              </a:rPr>
              <a:t>To</a:t>
            </a:r>
            <a:r>
              <a:rPr lang="el-GR" sz="2400" dirty="0">
                <a:solidFill>
                  <a:schemeClr val="accent4"/>
                </a:solidFill>
                <a:latin typeface="+mj-lt"/>
              </a:rPr>
              <a:t> </a:t>
            </a:r>
            <a:r>
              <a:rPr lang="el-GR" sz="2400" dirty="0" err="1">
                <a:solidFill>
                  <a:schemeClr val="accent4"/>
                </a:solidFill>
                <a:latin typeface="+mj-lt"/>
              </a:rPr>
              <a:t>Score</a:t>
            </a:r>
            <a:r>
              <a:rPr lang="el-GR" sz="2400" dirty="0">
                <a:solidFill>
                  <a:schemeClr val="accent4"/>
                </a:solidFill>
                <a:latin typeface="+mj-lt"/>
              </a:rPr>
              <a:t> a </a:t>
            </a:r>
            <a:r>
              <a:rPr lang="el-GR" sz="2400" dirty="0" err="1">
                <a:solidFill>
                  <a:schemeClr val="accent4"/>
                </a:solidFill>
                <a:latin typeface="+mj-lt"/>
              </a:rPr>
              <a:t>Film</a:t>
            </a:r>
            <a:r>
              <a:rPr lang="el-GR" sz="2400" dirty="0">
                <a:solidFill>
                  <a:schemeClr val="accent4"/>
                </a:solidFill>
                <a:latin typeface="+mj-lt"/>
              </a:rPr>
              <a:t>”. Μελέτησε προσεκτικά και έγραψε την μουσική για την πρώτη του ταινία το 1972 με τίτλο “The </a:t>
            </a:r>
            <a:r>
              <a:rPr lang="el-GR" sz="2400" dirty="0" err="1">
                <a:solidFill>
                  <a:schemeClr val="accent4"/>
                </a:solidFill>
                <a:latin typeface="+mj-lt"/>
              </a:rPr>
              <a:t>Doberman</a:t>
            </a:r>
            <a:r>
              <a:rPr lang="el-GR" sz="2400" dirty="0">
                <a:solidFill>
                  <a:schemeClr val="accent4"/>
                </a:solidFill>
                <a:latin typeface="+mj-lt"/>
              </a:rPr>
              <a:t> </a:t>
            </a:r>
            <a:r>
              <a:rPr lang="el-GR" sz="2400" dirty="0" err="1">
                <a:solidFill>
                  <a:schemeClr val="accent4"/>
                </a:solidFill>
                <a:latin typeface="+mj-lt"/>
              </a:rPr>
              <a:t>Gang</a:t>
            </a:r>
            <a:r>
              <a:rPr lang="el-GR" sz="2400" dirty="0">
                <a:solidFill>
                  <a:schemeClr val="accent4"/>
                </a:solidFill>
                <a:latin typeface="+mj-lt"/>
              </a:rPr>
              <a:t>”. Από τότε η μια επιτυχία διαδέχονταν την άλλη.</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51" y="268397"/>
            <a:ext cx="4376648" cy="2923601"/>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631" y="3851799"/>
            <a:ext cx="2088286" cy="2923601"/>
          </a:xfrm>
          <a:prstGeom prst="rect">
            <a:avLst/>
          </a:prstGeom>
          <a:effectLst>
            <a:softEdge rad="63500"/>
          </a:effec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29" y="3220572"/>
            <a:ext cx="2473989" cy="3666002"/>
          </a:xfrm>
          <a:prstGeom prst="rect">
            <a:avLst/>
          </a:prstGeom>
          <a:effectLst>
            <a:softEdge rad="63500"/>
          </a:effectLst>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5610" y="3851799"/>
            <a:ext cx="2025051" cy="2991553"/>
          </a:xfrm>
          <a:prstGeom prst="rect">
            <a:avLst/>
          </a:prstGeom>
          <a:effectLst>
            <a:softEdge rad="63500"/>
          </a:effectLst>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0830" y="3851799"/>
            <a:ext cx="1994859" cy="2983221"/>
          </a:xfrm>
          <a:prstGeom prst="rect">
            <a:avLst/>
          </a:prstGeom>
          <a:effectLst>
            <a:softEdge rad="63500"/>
          </a:effectLst>
        </p:spPr>
      </p:pic>
    </p:spTree>
    <p:extLst>
      <p:ext uri="{BB962C8B-B14F-4D97-AF65-F5344CB8AC3E}">
        <p14:creationId xmlns:p14="http://schemas.microsoft.com/office/powerpoint/2010/main" val="649747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2294587" cy="3389731"/>
          </a:xfr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788" y="3267397"/>
            <a:ext cx="2430563" cy="3590604"/>
          </a:xfrm>
          <a:prstGeom prst="rect">
            <a:avLst/>
          </a:prstGeom>
          <a:effectLst>
            <a:softEdge rad="6350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0999" y="80962"/>
            <a:ext cx="2374247" cy="3323946"/>
          </a:xfrm>
          <a:prstGeom prst="rect">
            <a:avLst/>
          </a:prstGeom>
          <a:effectLst>
            <a:softEdge rad="63500"/>
          </a:effectLst>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499" y="3188981"/>
            <a:ext cx="2491309" cy="3669019"/>
          </a:xfrm>
          <a:prstGeom prst="rect">
            <a:avLst/>
          </a:prstGeom>
          <a:effectLst>
            <a:softEdge rad="63500"/>
          </a:effectLst>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2556" y="3375709"/>
            <a:ext cx="2352900" cy="3482292"/>
          </a:xfrm>
          <a:prstGeom prst="rect">
            <a:avLst/>
          </a:prstGeom>
          <a:effectLst>
            <a:softEdge rad="63500"/>
          </a:effectLst>
        </p:spPr>
      </p:pic>
      <p:pic>
        <p:nvPicPr>
          <p:cNvPr id="14" name="Εικόνα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9567" y="190806"/>
            <a:ext cx="2297503" cy="3276766"/>
          </a:xfrm>
          <a:prstGeom prst="rect">
            <a:avLst/>
          </a:prstGeom>
          <a:effectLst>
            <a:softEdge rad="63500"/>
          </a:effectLst>
        </p:spPr>
      </p:pic>
    </p:spTree>
    <p:extLst>
      <p:ext uri="{BB962C8B-B14F-4D97-AF65-F5344CB8AC3E}">
        <p14:creationId xmlns:p14="http://schemas.microsoft.com/office/powerpoint/2010/main" val="34385141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4000">
              <a:schemeClr val="accent1">
                <a:lumMod val="45000"/>
                <a:lumOff val="55000"/>
              </a:schemeClr>
            </a:gs>
            <a:gs pos="83000">
              <a:schemeClr val="tx2"/>
            </a:gs>
            <a:gs pos="100000">
              <a:schemeClr val="tx2"/>
            </a:gs>
          </a:gsLst>
          <a:lin ang="5400000" scaled="1"/>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838" y="3086509"/>
            <a:ext cx="2320527" cy="3476445"/>
          </a:xfrm>
          <a:prstGeom prst="rect">
            <a:avLst/>
          </a:prstGeo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365" y="342924"/>
            <a:ext cx="2657427" cy="3756636"/>
          </a:xfrm>
          <a:prstGeom prst="rect">
            <a:avLst/>
          </a:prstGeom>
          <a:effectLst>
            <a:softEdge rad="63500"/>
          </a:effectLst>
        </p:spPr>
      </p:pic>
      <p:pic>
        <p:nvPicPr>
          <p:cNvPr id="6" name="Θέση περιεχομένου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89017" y="2788959"/>
            <a:ext cx="2546868" cy="3773995"/>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8110" y="173561"/>
            <a:ext cx="2523890" cy="3639316"/>
          </a:xfrm>
          <a:prstGeom prst="rect">
            <a:avLst/>
          </a:prstGeom>
          <a:effectLst>
            <a:softEdge rad="63500"/>
          </a:effectLst>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7453"/>
            <a:ext cx="2149670" cy="3351531"/>
          </a:xfrm>
          <a:prstGeom prst="rect">
            <a:avLst/>
          </a:prstGeom>
          <a:effectLst>
            <a:softEdge rad="63500"/>
          </a:effectLst>
        </p:spPr>
      </p:pic>
    </p:spTree>
    <p:extLst>
      <p:ext uri="{BB962C8B-B14F-4D97-AF65-F5344CB8AC3E}">
        <p14:creationId xmlns:p14="http://schemas.microsoft.com/office/powerpoint/2010/main" val="127474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4000">
              <a:schemeClr val="accent1">
                <a:lumMod val="45000"/>
                <a:lumOff val="55000"/>
              </a:schemeClr>
            </a:gs>
            <a:gs pos="83000">
              <a:schemeClr val="tx2"/>
            </a:gs>
            <a:gs pos="100000">
              <a:schemeClr val="tx2"/>
            </a:gs>
          </a:gsLst>
          <a:lin ang="5400000" scaled="1"/>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85" y="0"/>
            <a:ext cx="2313069" cy="3417034"/>
          </a:xfrm>
          <a:prstGeom prst="rect">
            <a:avLst/>
          </a:prstGeom>
          <a:effectLst>
            <a:softEdge rad="63500"/>
          </a:effectLst>
        </p:spPr>
      </p:pic>
      <p:pic>
        <p:nvPicPr>
          <p:cNvPr id="5" name="Θέση περιεχομένου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03836" y="146115"/>
            <a:ext cx="2488163" cy="3362627"/>
          </a:xfrm>
          <a:prstGeom prst="rect">
            <a:avLst/>
          </a:prstGeom>
          <a:effectLst>
            <a:softEdge rad="63500"/>
          </a:effectLst>
        </p:spPr>
      </p:pic>
      <p:sp>
        <p:nvSpPr>
          <p:cNvPr id="6" name="Τίτλος 1"/>
          <p:cNvSpPr>
            <a:spLocks noGrp="1"/>
          </p:cNvSpPr>
          <p:nvPr>
            <p:ph type="title"/>
          </p:nvPr>
        </p:nvSpPr>
        <p:spPr>
          <a:xfrm>
            <a:off x="261257" y="3095625"/>
            <a:ext cx="12680426" cy="3510448"/>
          </a:xfrm>
        </p:spPr>
        <p:txBody>
          <a:bodyPr>
            <a:normAutofit/>
          </a:bodyPr>
          <a:lstStyle/>
          <a:p>
            <a:r>
              <a:rPr lang="en-US" sz="2400" dirty="0">
                <a:solidFill>
                  <a:schemeClr val="accent2"/>
                </a:solidFill>
                <a:latin typeface="Roboto"/>
              </a:rPr>
              <a:t>The Avengers Theme By Alan </a:t>
            </a:r>
            <a:r>
              <a:rPr lang="en-US" sz="2400" dirty="0" err="1">
                <a:solidFill>
                  <a:schemeClr val="accent2"/>
                </a:solidFill>
                <a:latin typeface="Roboto"/>
              </a:rPr>
              <a:t>Silvestri</a:t>
            </a:r>
            <a:r>
              <a:rPr lang="en-US" sz="2400" dirty="0">
                <a:solidFill>
                  <a:schemeClr val="accent2"/>
                </a:solidFill>
                <a:latin typeface="Roboto"/>
              </a:rPr>
              <a:t> </a:t>
            </a:r>
            <a:r>
              <a:rPr lang="en-US" sz="2200" dirty="0">
                <a:solidFill>
                  <a:schemeClr val="accent2"/>
                </a:solidFill>
                <a:latin typeface="Roboto"/>
              </a:rPr>
              <a:t>(Mason Maxwell / 2015)</a:t>
            </a:r>
            <a:br>
              <a:rPr lang="en-US" sz="2400" dirty="0">
                <a:latin typeface="Roboto"/>
              </a:rPr>
            </a:br>
            <a:r>
              <a:rPr lang="en-US" sz="2400" dirty="0">
                <a:latin typeface="Roboto"/>
                <a:hlinkClick r:id="rId4"/>
              </a:rPr>
              <a:t>https://www.youtube.com/watch?v=_hhxYN7rT8I</a:t>
            </a:r>
            <a:r>
              <a:rPr lang="en-US" sz="2400" dirty="0">
                <a:latin typeface="Roboto"/>
              </a:rPr>
              <a:t> </a:t>
            </a:r>
            <a:br>
              <a:rPr lang="en-US" sz="2400" dirty="0">
                <a:latin typeface="Roboto"/>
              </a:rPr>
            </a:br>
            <a:br>
              <a:rPr lang="en-US" sz="2400" dirty="0">
                <a:latin typeface="Roboto"/>
              </a:rPr>
            </a:br>
            <a:r>
              <a:rPr lang="en-US" sz="2400" dirty="0" err="1">
                <a:solidFill>
                  <a:schemeClr val="accent2"/>
                </a:solidFill>
                <a:latin typeface="Roboto"/>
              </a:rPr>
              <a:t>forrest</a:t>
            </a:r>
            <a:r>
              <a:rPr lang="en-US" sz="2400" dirty="0">
                <a:solidFill>
                  <a:schemeClr val="accent2"/>
                </a:solidFill>
                <a:latin typeface="Roboto"/>
              </a:rPr>
              <a:t> </a:t>
            </a:r>
            <a:r>
              <a:rPr lang="en-US" sz="2400" dirty="0" err="1">
                <a:solidFill>
                  <a:schemeClr val="accent2"/>
                </a:solidFill>
                <a:latin typeface="Roboto"/>
              </a:rPr>
              <a:t>gump</a:t>
            </a:r>
            <a:r>
              <a:rPr lang="en-US" sz="2400" dirty="0">
                <a:solidFill>
                  <a:schemeClr val="accent2"/>
                </a:solidFill>
                <a:latin typeface="Roboto"/>
              </a:rPr>
              <a:t> - </a:t>
            </a:r>
            <a:r>
              <a:rPr lang="en-US" sz="2400" dirty="0" err="1">
                <a:solidFill>
                  <a:schemeClr val="accent2"/>
                </a:solidFill>
                <a:latin typeface="Roboto"/>
              </a:rPr>
              <a:t>alan</a:t>
            </a:r>
            <a:r>
              <a:rPr lang="en-US" sz="2400" dirty="0">
                <a:solidFill>
                  <a:schemeClr val="accent2"/>
                </a:solidFill>
                <a:latin typeface="Roboto"/>
              </a:rPr>
              <a:t> </a:t>
            </a:r>
            <a:r>
              <a:rPr lang="en-US" sz="2400" dirty="0" err="1">
                <a:solidFill>
                  <a:schemeClr val="accent2"/>
                </a:solidFill>
                <a:latin typeface="Roboto"/>
              </a:rPr>
              <a:t>silvestri</a:t>
            </a:r>
            <a:r>
              <a:rPr lang="en-US" sz="2400" dirty="0">
                <a:solidFill>
                  <a:schemeClr val="accent2"/>
                </a:solidFill>
                <a:latin typeface="Roboto"/>
              </a:rPr>
              <a:t> (</a:t>
            </a:r>
            <a:r>
              <a:rPr lang="en-US" sz="2400" dirty="0">
                <a:solidFill>
                  <a:schemeClr val="accent2"/>
                </a:solidFill>
              </a:rPr>
              <a:t>Jesus Gonzalez /  2008)</a:t>
            </a:r>
            <a:br>
              <a:rPr lang="en-US" sz="2400" dirty="0">
                <a:latin typeface="Roboto"/>
              </a:rPr>
            </a:br>
            <a:r>
              <a:rPr lang="en-US" sz="2400" dirty="0">
                <a:latin typeface="Roboto"/>
                <a:hlinkClick r:id="rId5"/>
              </a:rPr>
              <a:t>https://www.youtube.com/watch?v=PSx04WNt5yU</a:t>
            </a:r>
            <a:r>
              <a:rPr lang="en-US" sz="2400" dirty="0">
                <a:latin typeface="Roboto"/>
              </a:rPr>
              <a:t> </a:t>
            </a:r>
            <a:br>
              <a:rPr lang="en-US" sz="2400" dirty="0">
                <a:latin typeface="Roboto"/>
              </a:rPr>
            </a:br>
            <a:br>
              <a:rPr lang="en-US" sz="2400" dirty="0">
                <a:latin typeface="Roboto"/>
              </a:rPr>
            </a:br>
            <a:r>
              <a:rPr lang="en-US" sz="2000" dirty="0">
                <a:solidFill>
                  <a:schemeClr val="accent2"/>
                </a:solidFill>
                <a:latin typeface="Roboto"/>
              </a:rPr>
              <a:t>Alan </a:t>
            </a:r>
            <a:r>
              <a:rPr lang="en-US" sz="2000" dirty="0" err="1">
                <a:solidFill>
                  <a:schemeClr val="accent2"/>
                </a:solidFill>
                <a:latin typeface="Roboto"/>
              </a:rPr>
              <a:t>Silvestri</a:t>
            </a:r>
            <a:r>
              <a:rPr lang="en-US" sz="2000" dirty="0">
                <a:solidFill>
                  <a:schemeClr val="accent2"/>
                </a:solidFill>
                <a:latin typeface="Roboto"/>
              </a:rPr>
              <a:t> - Suite From The Polar Express (Official Audio) (RHINO / 2018)</a:t>
            </a:r>
            <a:br>
              <a:rPr lang="en-US" sz="2000" dirty="0">
                <a:solidFill>
                  <a:schemeClr val="accent2"/>
                </a:solidFill>
                <a:latin typeface="Roboto"/>
              </a:rPr>
            </a:br>
            <a:r>
              <a:rPr lang="en-US" sz="2700" dirty="0">
                <a:hlinkClick r:id="rId6"/>
              </a:rPr>
              <a:t>https://www.youtube.com/watch?v=p_1kbjw9XXA</a:t>
            </a:r>
            <a:r>
              <a:rPr lang="en-US" sz="2700" dirty="0"/>
              <a:t>  </a:t>
            </a:r>
            <a:endParaRPr lang="el-GR" dirty="0"/>
          </a:p>
        </p:txBody>
      </p:sp>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1613" y="159484"/>
            <a:ext cx="2514801" cy="3349258"/>
          </a:xfrm>
          <a:prstGeom prst="rect">
            <a:avLst/>
          </a:prstGeom>
          <a:effectLst>
            <a:softEdge rad="63500"/>
          </a:effectLst>
        </p:spPr>
      </p:pic>
      <p:pic>
        <p:nvPicPr>
          <p:cNvPr id="8" name="Εικόνα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3721" y="0"/>
            <a:ext cx="2259920" cy="3513148"/>
          </a:xfrm>
          <a:prstGeom prst="rect">
            <a:avLst/>
          </a:prstGeom>
          <a:effectLst>
            <a:softEdge rad="63500"/>
          </a:effectLst>
        </p:spPr>
      </p:pic>
    </p:spTree>
    <p:extLst>
      <p:ext uri="{BB962C8B-B14F-4D97-AF65-F5344CB8AC3E}">
        <p14:creationId xmlns:p14="http://schemas.microsoft.com/office/powerpoint/2010/main" val="184692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4000">
              <a:schemeClr val="tx2">
                <a:lumMod val="60000"/>
                <a:lumOff val="40000"/>
              </a:schemeClr>
            </a:gs>
            <a:gs pos="100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76181" y="307374"/>
            <a:ext cx="6315974" cy="6179689"/>
          </a:xfrm>
        </p:spPr>
        <p:txBody>
          <a:bodyPr>
            <a:normAutofit/>
          </a:bodyPr>
          <a:lstStyle/>
          <a:p>
            <a:pPr marL="0" indent="0">
              <a:buNone/>
            </a:pPr>
            <a:r>
              <a:rPr lang="el-GR" sz="2200" dirty="0">
                <a:solidFill>
                  <a:schemeClr val="accent4"/>
                </a:solidFill>
                <a:latin typeface="+mj-lt"/>
              </a:rPr>
              <a:t>Ο </a:t>
            </a:r>
            <a:r>
              <a:rPr lang="el-GR" sz="2200" dirty="0" err="1">
                <a:solidFill>
                  <a:schemeClr val="accent4"/>
                </a:solidFill>
                <a:latin typeface="+mj-lt"/>
              </a:rPr>
              <a:t>James</a:t>
            </a:r>
            <a:r>
              <a:rPr lang="el-GR" sz="2200" dirty="0">
                <a:solidFill>
                  <a:schemeClr val="accent4"/>
                </a:solidFill>
                <a:latin typeface="+mj-lt"/>
              </a:rPr>
              <a:t> </a:t>
            </a:r>
            <a:r>
              <a:rPr lang="el-GR" sz="2200" dirty="0" err="1">
                <a:solidFill>
                  <a:schemeClr val="accent4"/>
                </a:solidFill>
                <a:latin typeface="+mj-lt"/>
              </a:rPr>
              <a:t>Horner</a:t>
            </a:r>
            <a:r>
              <a:rPr lang="el-GR" sz="2200" dirty="0">
                <a:solidFill>
                  <a:schemeClr val="accent4"/>
                </a:solidFill>
                <a:latin typeface="+mj-lt"/>
              </a:rPr>
              <a:t> γεννήθηκε το 1953 στο </a:t>
            </a:r>
            <a:r>
              <a:rPr lang="el-GR" sz="2200" dirty="0" err="1">
                <a:solidFill>
                  <a:schemeClr val="accent4"/>
                </a:solidFill>
                <a:latin typeface="+mj-lt"/>
              </a:rPr>
              <a:t>Los</a:t>
            </a:r>
            <a:r>
              <a:rPr lang="el-GR" sz="2200" dirty="0">
                <a:solidFill>
                  <a:schemeClr val="accent4"/>
                </a:solidFill>
                <a:latin typeface="+mj-lt"/>
              </a:rPr>
              <a:t> </a:t>
            </a:r>
            <a:r>
              <a:rPr lang="el-GR" sz="2200" dirty="0" err="1">
                <a:solidFill>
                  <a:schemeClr val="accent4"/>
                </a:solidFill>
                <a:latin typeface="+mj-lt"/>
              </a:rPr>
              <a:t>Angeles</a:t>
            </a:r>
            <a:r>
              <a:rPr lang="el-GR" sz="2200" dirty="0">
                <a:solidFill>
                  <a:schemeClr val="accent4"/>
                </a:solidFill>
                <a:latin typeface="+mj-lt"/>
              </a:rPr>
              <a:t>. Ξεκίνησε να παίζει πιάνο από πέντε χρονών και μια μουσική φλόγα σιγόκαιγε μέσα του. Ο πατέρας του, </a:t>
            </a:r>
            <a:r>
              <a:rPr lang="el-GR" sz="2200" dirty="0" err="1">
                <a:solidFill>
                  <a:schemeClr val="accent4"/>
                </a:solidFill>
                <a:latin typeface="+mj-lt"/>
              </a:rPr>
              <a:t>Harry</a:t>
            </a:r>
            <a:r>
              <a:rPr lang="el-GR" sz="2200" dirty="0">
                <a:solidFill>
                  <a:schemeClr val="accent4"/>
                </a:solidFill>
                <a:latin typeface="+mj-lt"/>
              </a:rPr>
              <a:t> </a:t>
            </a:r>
            <a:r>
              <a:rPr lang="el-GR" sz="2200" dirty="0" err="1">
                <a:solidFill>
                  <a:schemeClr val="accent4"/>
                </a:solidFill>
                <a:latin typeface="+mj-lt"/>
              </a:rPr>
              <a:t>Horner</a:t>
            </a:r>
            <a:r>
              <a:rPr lang="el-GR" sz="2200" dirty="0">
                <a:solidFill>
                  <a:schemeClr val="accent4"/>
                </a:solidFill>
                <a:latin typeface="+mj-lt"/>
              </a:rPr>
              <a:t>, ο οποίος είχε μια επιτυχημένη καριέρα στο Χόλυγουντ, ένιωσε το καυτό ταλέντο του γιου του και τον έγραψε στο Royal </a:t>
            </a:r>
            <a:r>
              <a:rPr lang="el-GR" sz="2200" dirty="0" err="1">
                <a:solidFill>
                  <a:schemeClr val="accent4"/>
                </a:solidFill>
                <a:latin typeface="+mj-lt"/>
              </a:rPr>
              <a:t>College</a:t>
            </a:r>
            <a:r>
              <a:rPr lang="el-GR" sz="2200" dirty="0">
                <a:solidFill>
                  <a:schemeClr val="accent4"/>
                </a:solidFill>
                <a:latin typeface="+mj-lt"/>
              </a:rPr>
              <a:t> of </a:t>
            </a:r>
            <a:r>
              <a:rPr lang="el-GR" sz="2200" dirty="0" err="1">
                <a:solidFill>
                  <a:schemeClr val="accent4"/>
                </a:solidFill>
                <a:latin typeface="+mj-lt"/>
              </a:rPr>
              <a:t>Music</a:t>
            </a:r>
            <a:r>
              <a:rPr lang="el-GR" sz="2200" dirty="0">
                <a:solidFill>
                  <a:schemeClr val="accent4"/>
                </a:solidFill>
                <a:latin typeface="+mj-lt"/>
              </a:rPr>
              <a:t>. Η πρώτη ταινία που συνέθεσε ο συνεσταλμένος συνθέτης ήταν το 1979 με τίτλο “The </a:t>
            </a:r>
            <a:r>
              <a:rPr lang="el-GR" sz="2200" dirty="0" err="1">
                <a:solidFill>
                  <a:schemeClr val="accent4"/>
                </a:solidFill>
                <a:latin typeface="+mj-lt"/>
              </a:rPr>
              <a:t>Lady</a:t>
            </a:r>
            <a:r>
              <a:rPr lang="el-GR" sz="2200" dirty="0">
                <a:solidFill>
                  <a:schemeClr val="accent4"/>
                </a:solidFill>
                <a:latin typeface="+mj-lt"/>
              </a:rPr>
              <a:t> In Red”. Τρία χρόνια αργότερα έγραψε το πρώτο του εντυπωσιακό (για κάποιους αριστουργηματικό) σάουντρακ για το “</a:t>
            </a:r>
            <a:r>
              <a:rPr lang="el-GR" sz="2200" dirty="0" err="1">
                <a:solidFill>
                  <a:schemeClr val="accent4"/>
                </a:solidFill>
                <a:latin typeface="+mj-lt"/>
              </a:rPr>
              <a:t>Star</a:t>
            </a:r>
            <a:r>
              <a:rPr lang="el-GR" sz="2200" dirty="0">
                <a:solidFill>
                  <a:schemeClr val="accent4"/>
                </a:solidFill>
                <a:latin typeface="+mj-lt"/>
              </a:rPr>
              <a:t> </a:t>
            </a:r>
            <a:r>
              <a:rPr lang="el-GR" sz="2200" dirty="0" err="1">
                <a:solidFill>
                  <a:schemeClr val="accent4"/>
                </a:solidFill>
                <a:latin typeface="+mj-lt"/>
              </a:rPr>
              <a:t>Trek</a:t>
            </a:r>
            <a:r>
              <a:rPr lang="el-GR" sz="2200" dirty="0">
                <a:solidFill>
                  <a:schemeClr val="accent4"/>
                </a:solidFill>
                <a:latin typeface="+mj-lt"/>
              </a:rPr>
              <a:t>: The </a:t>
            </a:r>
            <a:r>
              <a:rPr lang="el-GR" sz="2200" dirty="0" err="1">
                <a:solidFill>
                  <a:schemeClr val="accent4"/>
                </a:solidFill>
                <a:latin typeface="+mj-lt"/>
              </a:rPr>
              <a:t>Wrath</a:t>
            </a:r>
            <a:r>
              <a:rPr lang="el-GR" sz="2200" dirty="0">
                <a:solidFill>
                  <a:schemeClr val="accent4"/>
                </a:solidFill>
                <a:latin typeface="+mj-lt"/>
              </a:rPr>
              <a:t> Of </a:t>
            </a:r>
            <a:r>
              <a:rPr lang="el-GR" sz="2200" dirty="0" err="1">
                <a:solidFill>
                  <a:schemeClr val="accent4"/>
                </a:solidFill>
                <a:latin typeface="+mj-lt"/>
              </a:rPr>
              <a:t>Khan</a:t>
            </a:r>
            <a:r>
              <a:rPr lang="el-GR" sz="2200" dirty="0">
                <a:solidFill>
                  <a:schemeClr val="accent4"/>
                </a:solidFill>
                <a:latin typeface="+mj-lt"/>
              </a:rPr>
              <a:t>”. Ο </a:t>
            </a:r>
            <a:r>
              <a:rPr lang="el-GR" sz="2200" dirty="0" err="1">
                <a:solidFill>
                  <a:schemeClr val="accent4"/>
                </a:solidFill>
                <a:latin typeface="+mj-lt"/>
              </a:rPr>
              <a:t>James</a:t>
            </a:r>
            <a:r>
              <a:rPr lang="el-GR" sz="2200" dirty="0">
                <a:solidFill>
                  <a:schemeClr val="accent4"/>
                </a:solidFill>
                <a:latin typeface="+mj-lt"/>
              </a:rPr>
              <a:t> </a:t>
            </a:r>
            <a:r>
              <a:rPr lang="el-GR" sz="2200" dirty="0" err="1">
                <a:solidFill>
                  <a:schemeClr val="accent4"/>
                </a:solidFill>
                <a:latin typeface="+mj-lt"/>
              </a:rPr>
              <a:t>Horner</a:t>
            </a:r>
            <a:r>
              <a:rPr lang="el-GR" sz="2200" dirty="0">
                <a:solidFill>
                  <a:schemeClr val="accent4"/>
                </a:solidFill>
                <a:latin typeface="+mj-lt"/>
              </a:rPr>
              <a:t> είναι ο μοναδικός συνθέτης που αντιγράφει τα δικά του παλιότερα θέματα με επιτυχία, χωρίς να γίνεται κουραστικός. Πολλές φορές, όταν ακούς ένα δίσκο του, προσπαθείς να θυμηθείς που το έχεις ξανακούσει αυτό. Αλλάζει το τέμπο, αλλάζει λίγες νότες και πασάρει με δεξιοτεχνία τις ίδιες μελωδίες σαν καινούργιες. Κέρδισε δύο βραβεία </a:t>
            </a:r>
            <a:r>
              <a:rPr lang="el-GR" sz="2200" dirty="0" err="1">
                <a:solidFill>
                  <a:schemeClr val="accent4"/>
                </a:solidFill>
                <a:latin typeface="+mj-lt"/>
              </a:rPr>
              <a:t>Oscar</a:t>
            </a:r>
            <a:r>
              <a:rPr lang="el-GR" sz="2200" dirty="0">
                <a:solidFill>
                  <a:schemeClr val="accent4"/>
                </a:solidFill>
                <a:latin typeface="+mj-lt"/>
              </a:rPr>
              <a:t>, καλύτερη μουσική επένδυση και τραγούδι (</a:t>
            </a:r>
            <a:r>
              <a:rPr lang="el-GR" sz="2200" dirty="0" err="1">
                <a:solidFill>
                  <a:schemeClr val="accent4"/>
                </a:solidFill>
                <a:latin typeface="+mj-lt"/>
              </a:rPr>
              <a:t>My</a:t>
            </a:r>
            <a:r>
              <a:rPr lang="el-GR" sz="2200" dirty="0">
                <a:solidFill>
                  <a:schemeClr val="accent4"/>
                </a:solidFill>
                <a:latin typeface="+mj-lt"/>
              </a:rPr>
              <a:t> </a:t>
            </a:r>
            <a:r>
              <a:rPr lang="el-GR" sz="2200" dirty="0" err="1">
                <a:solidFill>
                  <a:schemeClr val="accent4"/>
                </a:solidFill>
                <a:latin typeface="+mj-lt"/>
              </a:rPr>
              <a:t>Heart</a:t>
            </a:r>
            <a:r>
              <a:rPr lang="el-GR" sz="2200" dirty="0">
                <a:solidFill>
                  <a:schemeClr val="accent4"/>
                </a:solidFill>
                <a:latin typeface="+mj-lt"/>
              </a:rPr>
              <a:t> </a:t>
            </a:r>
            <a:r>
              <a:rPr lang="el-GR" sz="2200" dirty="0" err="1">
                <a:solidFill>
                  <a:schemeClr val="accent4"/>
                </a:solidFill>
                <a:latin typeface="+mj-lt"/>
              </a:rPr>
              <a:t>Will</a:t>
            </a:r>
            <a:r>
              <a:rPr lang="el-GR" sz="2200" dirty="0">
                <a:solidFill>
                  <a:schemeClr val="accent4"/>
                </a:solidFill>
                <a:latin typeface="+mj-lt"/>
              </a:rPr>
              <a:t> </a:t>
            </a:r>
            <a:r>
              <a:rPr lang="el-GR" sz="2200" dirty="0" err="1">
                <a:solidFill>
                  <a:schemeClr val="accent4"/>
                </a:solidFill>
                <a:latin typeface="+mj-lt"/>
              </a:rPr>
              <a:t>Go</a:t>
            </a:r>
            <a:r>
              <a:rPr lang="el-GR" sz="2200" dirty="0">
                <a:solidFill>
                  <a:schemeClr val="accent4"/>
                </a:solidFill>
                <a:latin typeface="+mj-lt"/>
              </a:rPr>
              <a:t> On) για την ταινία “</a:t>
            </a:r>
            <a:r>
              <a:rPr lang="el-GR" sz="2200" dirty="0" err="1">
                <a:solidFill>
                  <a:schemeClr val="accent4"/>
                </a:solidFill>
                <a:latin typeface="+mj-lt"/>
              </a:rPr>
              <a:t>Titanic</a:t>
            </a:r>
            <a:r>
              <a:rPr lang="el-GR" sz="2200" dirty="0">
                <a:solidFill>
                  <a:schemeClr val="accent4"/>
                </a:solidFill>
                <a:latin typeface="+mj-lt"/>
              </a:rPr>
              <a:t>”.</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51" y="307374"/>
            <a:ext cx="5072332" cy="2853187"/>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055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4000">
              <a:schemeClr val="tx2">
                <a:lumMod val="60000"/>
                <a:lumOff val="40000"/>
              </a:schemeClr>
            </a:gs>
            <a:gs pos="100000">
              <a:schemeClr val="accent5">
                <a:lumMod val="50000"/>
              </a:schemeClr>
            </a:gs>
          </a:gsLst>
          <a:lin ang="5400000" scaled="1"/>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47" y="25808"/>
            <a:ext cx="2095500" cy="3114675"/>
          </a:xfr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0542" y="-22315"/>
            <a:ext cx="2095500" cy="2790825"/>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794" y="2768510"/>
            <a:ext cx="2095500" cy="3095625"/>
          </a:xfrm>
          <a:prstGeom prst="rect">
            <a:avLst/>
          </a:prstGeom>
          <a:effectLst>
            <a:softEdge rad="63500"/>
          </a:effectLst>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4046" y="-121191"/>
            <a:ext cx="2095500" cy="3095625"/>
          </a:xfrm>
          <a:prstGeom prst="rect">
            <a:avLst/>
          </a:prstGeom>
          <a:effectLst>
            <a:softEdge rad="63500"/>
          </a:effectLst>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635" y="3286593"/>
            <a:ext cx="2095500" cy="3152775"/>
          </a:xfrm>
          <a:prstGeom prst="rect">
            <a:avLst/>
          </a:prstGeom>
          <a:effectLst>
            <a:softEdge rad="63500"/>
          </a:effectLst>
        </p:spPr>
      </p:pic>
      <p:pic>
        <p:nvPicPr>
          <p:cNvPr id="11" name="Εικόνα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2583" y="3477780"/>
            <a:ext cx="2266198" cy="3236132"/>
          </a:xfrm>
          <a:prstGeom prst="rect">
            <a:avLst/>
          </a:prstGeom>
          <a:effectLst>
            <a:softEdge rad="63500"/>
          </a:effectLst>
        </p:spPr>
      </p:pic>
      <p:pic>
        <p:nvPicPr>
          <p:cNvPr id="14" name="Εικόνα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3653" y="102601"/>
            <a:ext cx="2219215" cy="3299876"/>
          </a:xfrm>
          <a:prstGeom prst="rect">
            <a:avLst/>
          </a:prstGeom>
          <a:effectLst>
            <a:softEdge rad="63500"/>
          </a:effectLst>
        </p:spPr>
      </p:pic>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7113" y="1164938"/>
            <a:ext cx="2503290" cy="3698042"/>
          </a:xfrm>
          <a:prstGeom prst="rect">
            <a:avLst/>
          </a:prstGeom>
          <a:effectLst>
            <a:softEdge rad="63500"/>
          </a:effectLst>
        </p:spPr>
      </p:pic>
      <p:pic>
        <p:nvPicPr>
          <p:cNvPr id="12" name="Εικόνα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55593" y="2787159"/>
            <a:ext cx="2336408" cy="3469567"/>
          </a:xfrm>
          <a:prstGeom prst="rect">
            <a:avLst/>
          </a:prstGeom>
          <a:effectLst>
            <a:softEdge rad="63500"/>
          </a:effectLst>
        </p:spPr>
      </p:pic>
      <p:pic>
        <p:nvPicPr>
          <p:cNvPr id="13" name="Εικόνα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1532" y="2946073"/>
            <a:ext cx="2416690" cy="3767839"/>
          </a:xfrm>
          <a:prstGeom prst="rect">
            <a:avLst/>
          </a:prstGeom>
          <a:effectLst>
            <a:softEdge rad="63500"/>
          </a:effectLst>
        </p:spPr>
      </p:pic>
      <p:pic>
        <p:nvPicPr>
          <p:cNvPr id="2" name="Εικόνα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6698" y="25808"/>
            <a:ext cx="2162025" cy="3407352"/>
          </a:xfrm>
          <a:prstGeom prst="rect">
            <a:avLst/>
          </a:prstGeom>
          <a:effectLst>
            <a:softEdge rad="63500"/>
          </a:effectLst>
        </p:spPr>
      </p:pic>
    </p:spTree>
    <p:extLst>
      <p:ext uri="{BB962C8B-B14F-4D97-AF65-F5344CB8AC3E}">
        <p14:creationId xmlns:p14="http://schemas.microsoft.com/office/powerpoint/2010/main" val="405375991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4000">
              <a:schemeClr val="tx2">
                <a:lumMod val="60000"/>
                <a:lumOff val="40000"/>
              </a:schemeClr>
            </a:gs>
            <a:gs pos="100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Τίτλος 3"/>
          <p:cNvSpPr txBox="1">
            <a:spLocks noGrp="1"/>
          </p:cNvSpPr>
          <p:nvPr>
            <p:ph type="title"/>
          </p:nvPr>
        </p:nvSpPr>
        <p:spPr>
          <a:xfrm>
            <a:off x="28869" y="296782"/>
            <a:ext cx="11406177" cy="3139321"/>
          </a:xfrm>
          <a:prstGeom prst="rect">
            <a:avLst/>
          </a:prstGeom>
          <a:noFill/>
        </p:spPr>
        <p:txBody>
          <a:bodyPr wrap="square" rtlCol="0">
            <a:spAutoFit/>
          </a:bodyPr>
          <a:lstStyle/>
          <a:p>
            <a:r>
              <a:rPr lang="en-US" sz="2000" b="1" i="0" dirty="0">
                <a:solidFill>
                  <a:schemeClr val="bg1"/>
                </a:solidFill>
                <a:effectLst/>
                <a:latin typeface="Roboto" panose="02000000000000000000" pitchFamily="2" charset="0"/>
              </a:rPr>
              <a:t>Titanic • My Heart Will Go On • Celine Dion</a:t>
            </a:r>
            <a:br>
              <a:rPr lang="en-US" sz="2000" b="1" i="0" dirty="0">
                <a:solidFill>
                  <a:schemeClr val="bg1"/>
                </a:solidFill>
                <a:effectLst/>
                <a:latin typeface="Roboto" panose="02000000000000000000" pitchFamily="2" charset="0"/>
              </a:rPr>
            </a:br>
            <a:r>
              <a:rPr lang="en-US" sz="2000" b="1" i="0" dirty="0">
                <a:solidFill>
                  <a:schemeClr val="accent5"/>
                </a:solidFill>
                <a:effectLst/>
                <a:latin typeface="Roboto" panose="02000000000000000000" pitchFamily="2" charset="0"/>
                <a:hlinkClick r:id="rId2">
                  <a:extLst>
                    <a:ext uri="{A12FA001-AC4F-418D-AE19-62706E023703}">
                      <ahyp:hlinkClr xmlns:ahyp="http://schemas.microsoft.com/office/drawing/2018/hyperlinkcolor" val="tx"/>
                    </a:ext>
                  </a:extLst>
                </a:hlinkClick>
              </a:rPr>
              <a:t>https://www.youtube.com/watch?v=F2RnxZnubCM</a:t>
            </a:r>
            <a:r>
              <a:rPr lang="en-US" sz="2000" b="1" i="0" dirty="0">
                <a:solidFill>
                  <a:schemeClr val="accent5"/>
                </a:solidFill>
                <a:effectLst/>
                <a:latin typeface="Roboto" panose="02000000000000000000" pitchFamily="2" charset="0"/>
              </a:rPr>
              <a:t>  </a:t>
            </a:r>
            <a:br>
              <a:rPr lang="en-US" sz="2000" b="1" dirty="0"/>
            </a:br>
            <a:br>
              <a:rPr lang="en-US" sz="2000" b="1" dirty="0"/>
            </a:br>
            <a:r>
              <a:rPr lang="en-US" sz="2000" dirty="0">
                <a:solidFill>
                  <a:schemeClr val="bg1"/>
                </a:solidFill>
                <a:latin typeface="Roboto"/>
              </a:rPr>
              <a:t>I Want To Spend My Lifetime Loving You (Mask of Zorro) (Omietjuhh88 / 2007)</a:t>
            </a:r>
            <a:br>
              <a:rPr lang="en-US" sz="2000" dirty="0">
                <a:solidFill>
                  <a:schemeClr val="bg1"/>
                </a:solidFill>
                <a:latin typeface="Roboto"/>
              </a:rPr>
            </a:br>
            <a:r>
              <a:rPr lang="en-US" sz="2000" dirty="0">
                <a:latin typeface="Roboto"/>
                <a:hlinkClick r:id="rId3"/>
              </a:rPr>
              <a:t>https://www.youtube.com/watch?v=dA_fo8XZO3w</a:t>
            </a:r>
            <a:r>
              <a:rPr lang="en-US" sz="2000" dirty="0">
                <a:latin typeface="Roboto"/>
              </a:rPr>
              <a:t> </a:t>
            </a:r>
            <a:br>
              <a:rPr lang="en-US" sz="2000" dirty="0">
                <a:latin typeface="Roboto"/>
              </a:rPr>
            </a:br>
            <a:br>
              <a:rPr lang="en-US" sz="2000" dirty="0">
                <a:solidFill>
                  <a:schemeClr val="bg1"/>
                </a:solidFill>
                <a:latin typeface="Roboto"/>
              </a:rPr>
            </a:br>
            <a:r>
              <a:rPr lang="en-US" sz="2000" dirty="0">
                <a:solidFill>
                  <a:schemeClr val="bg1"/>
                </a:solidFill>
                <a:latin typeface="Roboto"/>
              </a:rPr>
              <a:t>Braveheart - Official® Trailer 1 [HD]</a:t>
            </a:r>
            <a:br>
              <a:rPr lang="en-US" sz="2000" b="1" dirty="0"/>
            </a:br>
            <a:r>
              <a:rPr lang="en-US" sz="2000" b="1" dirty="0">
                <a:hlinkClick r:id="rId4"/>
              </a:rPr>
              <a:t>https://www.youtube.com/watch?v=wj0I8xVTV18</a:t>
            </a:r>
            <a:r>
              <a:rPr lang="en-US" sz="2000" b="1" dirty="0"/>
              <a:t> </a:t>
            </a:r>
            <a:br>
              <a:rPr lang="en-US" sz="2000" b="1" dirty="0"/>
            </a:br>
            <a:br>
              <a:rPr lang="en-US" sz="2000" b="1" dirty="0"/>
            </a:br>
            <a:r>
              <a:rPr lang="en-US" sz="2000" dirty="0">
                <a:solidFill>
                  <a:schemeClr val="bg1"/>
                </a:solidFill>
                <a:latin typeface="Roboto"/>
              </a:rPr>
              <a:t>The Last Of The Mohicans End Scene(HD) (</a:t>
            </a:r>
            <a:r>
              <a:rPr lang="en-US" sz="2000" dirty="0" err="1">
                <a:solidFill>
                  <a:schemeClr val="bg1"/>
                </a:solidFill>
                <a:latin typeface="Roboto"/>
              </a:rPr>
              <a:t>HdWatchmen</a:t>
            </a:r>
            <a:r>
              <a:rPr lang="en-US" sz="2000" dirty="0">
                <a:solidFill>
                  <a:schemeClr val="bg1"/>
                </a:solidFill>
                <a:latin typeface="Roboto"/>
              </a:rPr>
              <a:t> / 2010)</a:t>
            </a:r>
            <a:br>
              <a:rPr lang="en-US" sz="2000" b="1" dirty="0">
                <a:solidFill>
                  <a:schemeClr val="bg1"/>
                </a:solidFill>
              </a:rPr>
            </a:br>
            <a:r>
              <a:rPr lang="en-US" sz="2000" b="1" dirty="0">
                <a:hlinkClick r:id="rId5"/>
              </a:rPr>
              <a:t>https://www.youtube.com/watch?v=q8ZisDHg6v0</a:t>
            </a:r>
            <a:r>
              <a:rPr lang="en-US" sz="2000" b="1" dirty="0"/>
              <a:t> </a:t>
            </a:r>
            <a:endParaRPr lang="el-GR" sz="2000" b="1" dirty="0"/>
          </a:p>
        </p:txBody>
      </p:sp>
      <p:pic>
        <p:nvPicPr>
          <p:cNvPr id="5" name="Θέση περιεχομένου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0044906" y="3879273"/>
            <a:ext cx="2047235" cy="2978727"/>
          </a:xfrm>
          <a:prstGeom prst="rect">
            <a:avLst/>
          </a:prstGeom>
          <a:effectLst>
            <a:softEdge rad="63500"/>
          </a:effectLst>
        </p:spPr>
      </p:pic>
      <p:pic>
        <p:nvPicPr>
          <p:cNvPr id="6" name="Εικόνα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9536" y="3990108"/>
            <a:ext cx="1935387" cy="2867891"/>
          </a:xfrm>
          <a:prstGeom prst="rect">
            <a:avLst/>
          </a:prstGeom>
          <a:effectLst>
            <a:softEdge rad="63500"/>
          </a:effectLst>
        </p:spPr>
      </p:pic>
      <p:pic>
        <p:nvPicPr>
          <p:cNvPr id="7" name="Εικόνα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69" y="3990108"/>
            <a:ext cx="2075448" cy="2867892"/>
          </a:xfrm>
          <a:prstGeom prst="rect">
            <a:avLst/>
          </a:prstGeom>
          <a:effectLst>
            <a:softEdge rad="63500"/>
          </a:effectLst>
        </p:spPr>
      </p:pic>
      <p:pic>
        <p:nvPicPr>
          <p:cNvPr id="8" name="Εικόνα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4358" y="3879273"/>
            <a:ext cx="2084135" cy="3119963"/>
          </a:xfrm>
          <a:prstGeom prst="rect">
            <a:avLst/>
          </a:prstGeom>
          <a:effectLst>
            <a:softEdge rad="63500"/>
          </a:effectLst>
        </p:spPr>
      </p:pic>
    </p:spTree>
    <p:extLst>
      <p:ext uri="{BB962C8B-B14F-4D97-AF65-F5344CB8AC3E}">
        <p14:creationId xmlns:p14="http://schemas.microsoft.com/office/powerpoint/2010/main" val="41909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90">
              <a:schemeClr val="tx2"/>
            </a:gs>
            <a:gs pos="43000">
              <a:schemeClr val="tx2"/>
            </a:gs>
            <a:gs pos="77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07502" y="127453"/>
            <a:ext cx="5982567" cy="4351338"/>
          </a:xfrm>
        </p:spPr>
        <p:txBody>
          <a:bodyPr/>
          <a:lstStyle/>
          <a:p>
            <a:pPr marL="0" indent="0">
              <a:buNone/>
            </a:pPr>
            <a:r>
              <a:rPr lang="en-US" sz="2000" b="1" dirty="0">
                <a:solidFill>
                  <a:schemeClr val="accent4"/>
                </a:solidFill>
                <a:latin typeface="+mj-lt"/>
              </a:rPr>
              <a:t>ENNIO MORICONE</a:t>
            </a:r>
            <a:endParaRPr lang="el-GR" sz="2000" b="1" dirty="0">
              <a:solidFill>
                <a:schemeClr val="accent4"/>
              </a:solidFill>
              <a:latin typeface="+mj-lt"/>
            </a:endParaRPr>
          </a:p>
          <a:p>
            <a:pPr marL="0" indent="0">
              <a:buNone/>
            </a:pPr>
            <a:r>
              <a:rPr lang="en-US" sz="2000" dirty="0">
                <a:solidFill>
                  <a:schemeClr val="accent4"/>
                </a:solidFill>
              </a:rPr>
              <a:t>(</a:t>
            </a:r>
            <a:r>
              <a:rPr lang="el-GR" sz="2000" dirty="0">
                <a:solidFill>
                  <a:schemeClr val="accent4"/>
                </a:solidFill>
              </a:rPr>
              <a:t> 1928 - 2020) ήταν Ιταλός συνθέτης, ενορχηστρωτής, μαέστρος και πρώην τρομπετίστας, ο οποίος έχει γράψει μουσική για περισσότερες από 500 ταινίες και τηλεοπτικές σειρές, καθώς και σύγχρονα έργα κλασσικής μουσικής. Η καριέρα του περιλαμβάνει ένα ευρύ φάσμα ειδών μουσικής σύνθεσης, καθιστώντας τον έναν από τους πιο πολύπλευρους, παραγωγικούς και με επιρροή συνθέτες μουσικής για ταινίες όλων των </a:t>
            </a:r>
            <a:r>
              <a:rPr lang="el-GR" sz="2000" dirty="0" err="1">
                <a:solidFill>
                  <a:schemeClr val="accent4"/>
                </a:solidFill>
              </a:rPr>
              <a:t>εποχών.Η</a:t>
            </a:r>
            <a:r>
              <a:rPr lang="el-GR" sz="2000" dirty="0">
                <a:solidFill>
                  <a:schemeClr val="accent4"/>
                </a:solidFill>
              </a:rPr>
              <a:t> μουσική του </a:t>
            </a:r>
            <a:r>
              <a:rPr lang="el-GR" sz="2000" dirty="0" err="1">
                <a:solidFill>
                  <a:schemeClr val="accent4"/>
                </a:solidFill>
              </a:rPr>
              <a:t>Μορικόνε</a:t>
            </a:r>
            <a:r>
              <a:rPr lang="el-GR" sz="2000" dirty="0">
                <a:solidFill>
                  <a:schemeClr val="accent4"/>
                </a:solidFill>
              </a:rPr>
              <a:t> έχει χρησιμοποιηθεί σε περισσότερες από 60 βραβευμένες ταινίες.</a:t>
            </a:r>
            <a:endParaRPr lang="el-GR" dirty="0">
              <a:solidFill>
                <a:schemeClr val="accent4"/>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03" y="385492"/>
            <a:ext cx="5719315" cy="297881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21" y="3752998"/>
            <a:ext cx="2161710" cy="3105002"/>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0702" y="3776149"/>
            <a:ext cx="2224767" cy="3134899"/>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5469" y="3829198"/>
            <a:ext cx="2163430" cy="3028802"/>
          </a:xfrm>
          <a:prstGeom prst="rect">
            <a:avLst/>
          </a:prstGeom>
          <a:effectLst>
            <a:softEdge rad="63500"/>
          </a:effectLst>
        </p:spPr>
      </p:pic>
      <p:sp>
        <p:nvSpPr>
          <p:cNvPr id="2" name="TextBox 1"/>
          <p:cNvSpPr txBox="1"/>
          <p:nvPr/>
        </p:nvSpPr>
        <p:spPr>
          <a:xfrm>
            <a:off x="124103" y="4478791"/>
            <a:ext cx="5606417" cy="2000548"/>
          </a:xfrm>
          <a:prstGeom prst="rect">
            <a:avLst/>
          </a:prstGeom>
          <a:noFill/>
        </p:spPr>
        <p:txBody>
          <a:bodyPr wrap="square" rtlCol="0">
            <a:spAutoFit/>
          </a:bodyPr>
          <a:lstStyle/>
          <a:p>
            <a:r>
              <a:rPr lang="en-US" dirty="0" err="1">
                <a:latin typeface="Roboto"/>
              </a:rPr>
              <a:t>Ennio</a:t>
            </a:r>
            <a:r>
              <a:rPr lang="en-US" dirty="0">
                <a:latin typeface="Roboto"/>
              </a:rPr>
              <a:t> Morricone - For a Few Dollars More Theme</a:t>
            </a:r>
          </a:p>
          <a:p>
            <a:r>
              <a:rPr lang="en-US" dirty="0">
                <a:latin typeface="Roboto"/>
              </a:rPr>
              <a:t>(</a:t>
            </a:r>
            <a:r>
              <a:rPr lang="en-US" dirty="0"/>
              <a:t>HD Film Tributes /  2019)</a:t>
            </a:r>
            <a:endParaRPr lang="en-US" dirty="0">
              <a:latin typeface="Roboto"/>
            </a:endParaRPr>
          </a:p>
          <a:p>
            <a:r>
              <a:rPr lang="en-US" dirty="0">
                <a:hlinkClick r:id="rId6"/>
              </a:rPr>
              <a:t>https://www.youtube.com/watch?v=yyV_eb3p3Zw</a:t>
            </a:r>
          </a:p>
          <a:p>
            <a:endParaRPr lang="en-US" dirty="0"/>
          </a:p>
          <a:p>
            <a:r>
              <a:rPr lang="en-US" dirty="0"/>
              <a:t>The Good, the Bad and the Ugly • Main Theme • Ennio Morricone</a:t>
            </a:r>
          </a:p>
          <a:p>
            <a:r>
              <a:rPr lang="en-US" sz="1600" dirty="0">
                <a:hlinkClick r:id="rId7"/>
              </a:rPr>
              <a:t>https://www.youtube.com/watch?v=J9EZGHcu3E8&amp;t=114s</a:t>
            </a:r>
            <a:r>
              <a:rPr lang="en-US" sz="1600" dirty="0"/>
              <a:t> </a:t>
            </a:r>
          </a:p>
        </p:txBody>
      </p:sp>
    </p:spTree>
    <p:extLst>
      <p:ext uri="{BB962C8B-B14F-4D97-AF65-F5344CB8AC3E}">
        <p14:creationId xmlns:p14="http://schemas.microsoft.com/office/powerpoint/2010/main" val="17553530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90">
              <a:schemeClr val="tx2">
                <a:lumMod val="75000"/>
              </a:schemeClr>
            </a:gs>
            <a:gs pos="89706">
              <a:schemeClr val="accent5">
                <a:lumMod val="50000"/>
              </a:schemeClr>
            </a:gs>
            <a:gs pos="63000">
              <a:schemeClr val="tx2">
                <a:lumMod val="50000"/>
              </a:schemeClr>
            </a:gs>
            <a:gs pos="77000">
              <a:schemeClr val="accent1">
                <a:lumMod val="50000"/>
              </a:schemeClr>
            </a:gs>
          </a:gsLst>
          <a:lin ang="5400000" scaled="1"/>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081" y="90488"/>
            <a:ext cx="2095500" cy="3143250"/>
          </a:xfr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481" y="90488"/>
            <a:ext cx="2095500" cy="3200400"/>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514" y="41212"/>
            <a:ext cx="2147877" cy="3192526"/>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426" y="3083974"/>
            <a:ext cx="2095500" cy="3228975"/>
          </a:xfrm>
          <a:prstGeom prst="rect">
            <a:avLst/>
          </a:prstGeom>
          <a:effectLst>
            <a:softEdge rad="63500"/>
          </a:effectLst>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9725" y="0"/>
            <a:ext cx="2315612" cy="3083974"/>
          </a:xfrm>
          <a:prstGeom prst="rect">
            <a:avLst/>
          </a:prstGeom>
          <a:effectLst>
            <a:softEdge rad="63500"/>
          </a:effectLst>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6453" y="-23869"/>
            <a:ext cx="1936900" cy="3107843"/>
          </a:xfrm>
          <a:prstGeom prst="rect">
            <a:avLst/>
          </a:prstGeom>
          <a:effectLst>
            <a:softEdge rad="63500"/>
          </a:effectLst>
        </p:spPr>
      </p:pic>
      <p:pic>
        <p:nvPicPr>
          <p:cNvPr id="10" name="Εικόνα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0643" y="3481826"/>
            <a:ext cx="2207864" cy="3372011"/>
          </a:xfrm>
          <a:prstGeom prst="rect">
            <a:avLst/>
          </a:prstGeom>
          <a:effectLst>
            <a:softEdge rad="63500"/>
          </a:effectLst>
        </p:spPr>
      </p:pic>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3123" y="3481826"/>
            <a:ext cx="2177520" cy="3345462"/>
          </a:xfrm>
          <a:prstGeom prst="rect">
            <a:avLst/>
          </a:prstGeom>
          <a:effectLst>
            <a:softEdge rad="63500"/>
          </a:effectLst>
        </p:spPr>
      </p:pic>
      <p:sp>
        <p:nvSpPr>
          <p:cNvPr id="2" name="TextBox 1"/>
          <p:cNvSpPr txBox="1"/>
          <p:nvPr/>
        </p:nvSpPr>
        <p:spPr>
          <a:xfrm>
            <a:off x="54589" y="5510472"/>
            <a:ext cx="7525337" cy="1200329"/>
          </a:xfrm>
          <a:prstGeom prst="rect">
            <a:avLst/>
          </a:prstGeom>
          <a:noFill/>
        </p:spPr>
        <p:txBody>
          <a:bodyPr wrap="square" rtlCol="0">
            <a:spAutoFit/>
          </a:bodyPr>
          <a:lstStyle/>
          <a:p>
            <a:r>
              <a:rPr lang="en-US" sz="2400" dirty="0">
                <a:solidFill>
                  <a:schemeClr val="bg1"/>
                </a:solidFill>
                <a:latin typeface="Roboto"/>
              </a:rPr>
              <a:t>Cinema Paradiso Official Trailer</a:t>
            </a:r>
          </a:p>
          <a:p>
            <a:r>
              <a:rPr lang="en-US" sz="2400" dirty="0">
                <a:solidFill>
                  <a:schemeClr val="bg1"/>
                </a:solidFill>
                <a:latin typeface="Roboto"/>
              </a:rPr>
              <a:t>(Arrow Academy / </a:t>
            </a:r>
            <a:r>
              <a:rPr lang="en-US" sz="2400" dirty="0" err="1">
                <a:solidFill>
                  <a:schemeClr val="bg1"/>
                </a:solidFill>
                <a:latin typeface="Roboto"/>
              </a:rPr>
              <a:t>dec.</a:t>
            </a:r>
            <a:r>
              <a:rPr lang="en-US" sz="2400" dirty="0">
                <a:solidFill>
                  <a:schemeClr val="bg1"/>
                </a:solidFill>
                <a:latin typeface="Roboto"/>
              </a:rPr>
              <a:t> 2020)</a:t>
            </a:r>
          </a:p>
          <a:p>
            <a:r>
              <a:rPr lang="en-US" sz="2400" dirty="0">
                <a:latin typeface="Roboto"/>
                <a:hlinkClick r:id="rId10"/>
              </a:rPr>
              <a:t>https://www.youtube.com/watch?v=JMyVSD6OvO8</a:t>
            </a:r>
            <a:r>
              <a:rPr lang="en-US" dirty="0"/>
              <a:t> </a:t>
            </a:r>
          </a:p>
        </p:txBody>
      </p:sp>
    </p:spTree>
    <p:extLst>
      <p:ext uri="{BB962C8B-B14F-4D97-AF65-F5344CB8AC3E}">
        <p14:creationId xmlns:p14="http://schemas.microsoft.com/office/powerpoint/2010/main" val="3124525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90">
              <a:schemeClr val="tx2">
                <a:lumMod val="75000"/>
              </a:schemeClr>
            </a:gs>
            <a:gs pos="89706">
              <a:schemeClr val="accent5">
                <a:lumMod val="50000"/>
              </a:schemeClr>
            </a:gs>
            <a:gs pos="63000">
              <a:schemeClr val="tx1">
                <a:lumMod val="85000"/>
                <a:lumOff val="15000"/>
              </a:schemeClr>
            </a:gs>
            <a:gs pos="77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0332" y="465826"/>
            <a:ext cx="10853468" cy="5711137"/>
          </a:xfrm>
        </p:spPr>
        <p:txBody>
          <a:bodyPr>
            <a:normAutofit/>
          </a:bodyPr>
          <a:lstStyle/>
          <a:p>
            <a:pPr marL="0" indent="0">
              <a:buNone/>
            </a:pPr>
            <a:r>
              <a:rPr lang="el-GR" i="1" dirty="0"/>
              <a:t>  </a:t>
            </a:r>
            <a:r>
              <a:rPr lang="el-GR" dirty="0">
                <a:solidFill>
                  <a:schemeClr val="accent4"/>
                </a:solidFill>
              </a:rPr>
              <a:t>Ταινίες! Φανταστείτε μια σκηνή δράσης με κυνηγητό, ένα ερωτευμένο ζευγάρι ξαπλωμένο δίπλα στη θάλασσα να φιλιέται με πάθος, ένα τέρας να κατασπαράζει ανθρώπους, ένα </a:t>
            </a:r>
            <a:r>
              <a:rPr lang="el-GR" dirty="0" err="1">
                <a:solidFill>
                  <a:schemeClr val="accent4"/>
                </a:solidFill>
              </a:rPr>
              <a:t>σουπερ</a:t>
            </a:r>
            <a:r>
              <a:rPr lang="el-GR" dirty="0">
                <a:solidFill>
                  <a:schemeClr val="accent4"/>
                </a:solidFill>
              </a:rPr>
              <a:t> ήρωα να πετάει στα ουράνια, μια δραματική σκηνή με πόνο και θάνατο.  Φανταστείτε τώρα όλα τα παραπάνω χωρίς μουσική υπόκρουση. Η εικόνα από μόνη της είναι πολύ φτωχή και δεν καταφέρνει να περάσει συναισθήματα στο θεατή χωρίς μια όμορφη μελωδία. Ο κινηματογράφος μας έχει χαρίσει αξεπέραστα αριστουργήματα που μπορούμε να ακούμε σαν κλασική μουσική. Ταινίες όπως “The </a:t>
            </a:r>
            <a:r>
              <a:rPr lang="el-GR" dirty="0" err="1">
                <a:solidFill>
                  <a:schemeClr val="accent4"/>
                </a:solidFill>
              </a:rPr>
              <a:t>Godfather</a:t>
            </a:r>
            <a:r>
              <a:rPr lang="el-GR" dirty="0">
                <a:solidFill>
                  <a:schemeClr val="accent4"/>
                </a:solidFill>
              </a:rPr>
              <a:t>”, “</a:t>
            </a:r>
            <a:r>
              <a:rPr lang="el-GR" dirty="0" err="1">
                <a:solidFill>
                  <a:schemeClr val="accent4"/>
                </a:solidFill>
              </a:rPr>
              <a:t>Star</a:t>
            </a:r>
            <a:r>
              <a:rPr lang="el-GR" dirty="0">
                <a:solidFill>
                  <a:schemeClr val="accent4"/>
                </a:solidFill>
              </a:rPr>
              <a:t> </a:t>
            </a:r>
            <a:r>
              <a:rPr lang="el-GR" dirty="0" err="1">
                <a:solidFill>
                  <a:schemeClr val="accent4"/>
                </a:solidFill>
              </a:rPr>
              <a:t>Wars</a:t>
            </a:r>
            <a:r>
              <a:rPr lang="el-GR" dirty="0">
                <a:solidFill>
                  <a:schemeClr val="accent4"/>
                </a:solidFill>
              </a:rPr>
              <a:t>”, “</a:t>
            </a:r>
            <a:r>
              <a:rPr lang="el-GR" dirty="0" err="1">
                <a:solidFill>
                  <a:schemeClr val="accent4"/>
                </a:solidFill>
              </a:rPr>
              <a:t>Braveheart</a:t>
            </a:r>
            <a:r>
              <a:rPr lang="el-GR" dirty="0">
                <a:solidFill>
                  <a:schemeClr val="accent4"/>
                </a:solidFill>
              </a:rPr>
              <a:t>”, “</a:t>
            </a:r>
            <a:r>
              <a:rPr lang="el-GR" dirty="0" err="1">
                <a:solidFill>
                  <a:schemeClr val="accent4"/>
                </a:solidFill>
              </a:rPr>
              <a:t>Amelie</a:t>
            </a:r>
            <a:r>
              <a:rPr lang="el-GR" dirty="0">
                <a:solidFill>
                  <a:schemeClr val="accent4"/>
                </a:solidFill>
              </a:rPr>
              <a:t>” κ.α., μίλησαν βαθιά μέσα μας και έγιναν τα προσωπικά σάουντρακ της ζωής μας. Ποιοι είναι όμως αυτοί, </a:t>
            </a:r>
            <a:r>
              <a:rPr lang="el-GR" dirty="0" err="1">
                <a:solidFill>
                  <a:schemeClr val="accent4"/>
                </a:solidFill>
              </a:rPr>
              <a:t>πoια</a:t>
            </a:r>
            <a:r>
              <a:rPr lang="el-GR" dirty="0">
                <a:solidFill>
                  <a:schemeClr val="accent4"/>
                </a:solidFill>
              </a:rPr>
              <a:t> είναι τα πραγματικά αστέρια; Αυτοί που έγραψαν την μουσική που μας έκανε να δακρύσουμε, να ονειρευτούμε και να νιώσουμε έντονα συναισθήματα;</a:t>
            </a:r>
          </a:p>
        </p:txBody>
      </p:sp>
    </p:spTree>
    <p:extLst>
      <p:ext uri="{BB962C8B-B14F-4D97-AF65-F5344CB8AC3E}">
        <p14:creationId xmlns:p14="http://schemas.microsoft.com/office/powerpoint/2010/main" val="116720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49000">
              <a:schemeClr val="accent1">
                <a:lumMod val="45000"/>
                <a:lumOff val="55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7091" y="387927"/>
            <a:ext cx="11817927" cy="5789036"/>
          </a:xfrm>
        </p:spPr>
        <p:txBody>
          <a:bodyPr/>
          <a:lstStyle/>
          <a:p>
            <a:pPr marL="0" indent="0">
              <a:buNone/>
            </a:pPr>
            <a:r>
              <a:rPr lang="el-GR" dirty="0"/>
              <a:t>Άντε να παίξουμε λίγο τώρα!.... Τι; …Δε θες;….!</a:t>
            </a:r>
          </a:p>
          <a:p>
            <a:pPr marL="0" indent="0">
              <a:buNone/>
            </a:pPr>
            <a:endParaRPr lang="el-GR" dirty="0"/>
          </a:p>
          <a:p>
            <a:pPr marL="0" indent="0">
              <a:buNone/>
            </a:pPr>
            <a:endParaRPr lang="el-GR" dirty="0"/>
          </a:p>
          <a:p>
            <a:pPr marL="0" indent="0">
              <a:buNone/>
            </a:pPr>
            <a:r>
              <a:rPr lang="el-GR" dirty="0"/>
              <a:t>Βρες την ταινία!  (Νο1)</a:t>
            </a:r>
          </a:p>
          <a:p>
            <a:pPr marL="0" indent="0">
              <a:buNone/>
            </a:pPr>
            <a:r>
              <a:rPr lang="el-GR" sz="1600" b="1" u="sng" dirty="0">
                <a:hlinkClick r:id="rId2"/>
              </a:rPr>
              <a:t>https://learningapps.org/display?v=p2ea1bhh320&amp;fbclid=IwAR3-w67ZVF2VE-k1YCx2fjVBr7XlfAsG5-gZlYFEQNZiaCFhSrxA08nVCv0</a:t>
            </a:r>
            <a:r>
              <a:rPr lang="el-GR" sz="1600" b="1" dirty="0"/>
              <a:t> </a:t>
            </a:r>
          </a:p>
          <a:p>
            <a:pPr marL="0" indent="0">
              <a:buNone/>
            </a:pPr>
            <a:endParaRPr lang="el-GR" sz="1600" b="1" dirty="0"/>
          </a:p>
          <a:p>
            <a:pPr marL="0" indent="0">
              <a:buNone/>
            </a:pPr>
            <a:r>
              <a:rPr lang="el-GR" dirty="0"/>
              <a:t>Βρες το </a:t>
            </a:r>
            <a:r>
              <a:rPr lang="en-US" dirty="0"/>
              <a:t>musical!</a:t>
            </a:r>
          </a:p>
          <a:p>
            <a:pPr marL="0" indent="0">
              <a:buNone/>
            </a:pPr>
            <a:r>
              <a:rPr lang="el-GR" sz="1600" b="1" u="sng" dirty="0">
                <a:hlinkClick r:id="rId3"/>
              </a:rPr>
              <a:t>https://learningapps.org/14621650</a:t>
            </a:r>
            <a:r>
              <a:rPr lang="el-GR" sz="1600" b="1" dirty="0"/>
              <a:t> </a:t>
            </a:r>
            <a:endParaRPr lang="en-US" sz="1600" b="1" dirty="0"/>
          </a:p>
          <a:p>
            <a:pPr marL="0" indent="0">
              <a:buNone/>
            </a:pPr>
            <a:endParaRPr lang="en-US" sz="1600" b="1" dirty="0"/>
          </a:p>
          <a:p>
            <a:pPr marL="0" indent="0">
              <a:buNone/>
            </a:pPr>
            <a:r>
              <a:rPr lang="el-GR" dirty="0"/>
              <a:t>Βρες την ταινία!  (Νο2)</a:t>
            </a:r>
          </a:p>
          <a:p>
            <a:pPr marL="0" indent="0">
              <a:buNone/>
            </a:pPr>
            <a:r>
              <a:rPr lang="el-GR" sz="1600" b="1" u="sng" dirty="0">
                <a:hlinkClick r:id="rId4"/>
              </a:rPr>
              <a:t>https://learningapps.org/15874221</a:t>
            </a:r>
            <a:endParaRPr lang="el-GR" sz="1600" b="1" dirty="0"/>
          </a:p>
          <a:p>
            <a:pPr marL="0" indent="0">
              <a:buNone/>
            </a:pPr>
            <a:endParaRPr lang="el-GR" sz="1600" b="1" dirty="0"/>
          </a:p>
          <a:p>
            <a:pPr marL="0" indent="0">
              <a:buNone/>
            </a:pPr>
            <a:endParaRPr lang="el-GR" sz="1600" b="1" dirty="0"/>
          </a:p>
          <a:p>
            <a:pPr marL="0" indent="0">
              <a:buNone/>
            </a:pPr>
            <a:endParaRPr lang="el-GR" dirty="0"/>
          </a:p>
        </p:txBody>
      </p:sp>
    </p:spTree>
    <p:extLst>
      <p:ext uri="{BB962C8B-B14F-4D97-AF65-F5344CB8AC3E}">
        <p14:creationId xmlns:p14="http://schemas.microsoft.com/office/powerpoint/2010/main" val="3431023443"/>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90">
              <a:schemeClr val="tx1"/>
            </a:gs>
            <a:gs pos="89706">
              <a:schemeClr val="accent5">
                <a:lumMod val="50000"/>
              </a:schemeClr>
            </a:gs>
            <a:gs pos="46000">
              <a:schemeClr val="tx2">
                <a:lumMod val="75000"/>
              </a:schemeClr>
            </a:gs>
            <a:gs pos="77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9845" y="376387"/>
            <a:ext cx="11583838" cy="6179688"/>
          </a:xfrm>
        </p:spPr>
        <p:txBody>
          <a:bodyPr>
            <a:normAutofit fontScale="92500" lnSpcReduction="10000"/>
          </a:bodyPr>
          <a:lstStyle/>
          <a:p>
            <a:pPr marL="0" indent="0">
              <a:buNone/>
            </a:pPr>
            <a:r>
              <a:rPr lang="el-GR" dirty="0">
                <a:solidFill>
                  <a:schemeClr val="accent4"/>
                </a:solidFill>
              </a:rPr>
              <a:t>ΠΗΓΕΣ: </a:t>
            </a:r>
          </a:p>
          <a:p>
            <a:pPr marL="0" indent="0">
              <a:buNone/>
            </a:pPr>
            <a:r>
              <a:rPr lang="en-US" sz="1700" dirty="0">
                <a:hlinkClick r:id="rId2"/>
              </a:rPr>
              <a:t>https://www.noizy.gr/cinema-theatre/articles/synthetes</a:t>
            </a:r>
            <a:r>
              <a:rPr lang="el-GR" sz="1700" dirty="0"/>
              <a:t> </a:t>
            </a:r>
          </a:p>
          <a:p>
            <a:r>
              <a:rPr lang="en-US" sz="1700" u="sng" dirty="0">
                <a:hlinkClick r:id="rId3"/>
              </a:rPr>
              <a:t>https</a:t>
            </a:r>
            <a:r>
              <a:rPr lang="el-GR" sz="1700" u="sng" dirty="0">
                <a:hlinkClick r:id="rId3"/>
              </a:rPr>
              <a:t>://</a:t>
            </a:r>
            <a:r>
              <a:rPr lang="en-US" sz="1700" u="sng" dirty="0" err="1">
                <a:hlinkClick r:id="rId3"/>
              </a:rPr>
              <a:t>en</a:t>
            </a:r>
            <a:r>
              <a:rPr lang="el-GR" sz="1700" u="sng" dirty="0">
                <a:hlinkClick r:id="rId3"/>
              </a:rPr>
              <a:t>.</a:t>
            </a:r>
            <a:r>
              <a:rPr lang="en-US" sz="1700" u="sng" dirty="0" err="1">
                <a:hlinkClick r:id="rId3"/>
              </a:rPr>
              <a:t>wikipedia</a:t>
            </a:r>
            <a:r>
              <a:rPr lang="el-GR" sz="1700" u="sng" dirty="0">
                <a:hlinkClick r:id="rId3"/>
              </a:rPr>
              <a:t>.</a:t>
            </a:r>
            <a:r>
              <a:rPr lang="en-US" sz="1700" u="sng" dirty="0">
                <a:hlinkClick r:id="rId3"/>
              </a:rPr>
              <a:t>org</a:t>
            </a:r>
            <a:r>
              <a:rPr lang="el-GR" sz="1700" u="sng" dirty="0">
                <a:hlinkClick r:id="rId3"/>
              </a:rPr>
              <a:t>/</a:t>
            </a:r>
            <a:r>
              <a:rPr lang="en-US" sz="1700" u="sng" dirty="0">
                <a:hlinkClick r:id="rId3"/>
              </a:rPr>
              <a:t>wiki</a:t>
            </a:r>
            <a:r>
              <a:rPr lang="el-GR" sz="1700" u="sng" dirty="0">
                <a:hlinkClick r:id="rId3"/>
              </a:rPr>
              <a:t>/</a:t>
            </a:r>
            <a:r>
              <a:rPr lang="en-US" sz="1700" u="sng" dirty="0">
                <a:hlinkClick r:id="rId3"/>
              </a:rPr>
              <a:t>Randy</a:t>
            </a:r>
            <a:r>
              <a:rPr lang="el-GR" sz="1700" u="sng" dirty="0">
                <a:hlinkClick r:id="rId3"/>
              </a:rPr>
              <a:t>_</a:t>
            </a:r>
            <a:r>
              <a:rPr lang="en-US" sz="1700" u="sng" dirty="0">
                <a:hlinkClick r:id="rId3"/>
              </a:rPr>
              <a:t>Edelman</a:t>
            </a:r>
            <a:endParaRPr lang="el-GR" sz="1700" dirty="0"/>
          </a:p>
          <a:p>
            <a:r>
              <a:rPr lang="en-US" sz="1700" u="sng" dirty="0">
                <a:hlinkClick r:id="rId2"/>
              </a:rPr>
              <a:t>https</a:t>
            </a:r>
            <a:r>
              <a:rPr lang="el-GR" sz="1700" u="sng" dirty="0">
                <a:hlinkClick r:id="rId2"/>
              </a:rPr>
              <a:t>://</a:t>
            </a:r>
            <a:r>
              <a:rPr lang="en-US" sz="1700" u="sng" dirty="0">
                <a:hlinkClick r:id="rId2"/>
              </a:rPr>
              <a:t>www</a:t>
            </a:r>
            <a:r>
              <a:rPr lang="el-GR" sz="1700" u="sng" dirty="0">
                <a:hlinkClick r:id="rId2"/>
              </a:rPr>
              <a:t>.</a:t>
            </a:r>
            <a:r>
              <a:rPr lang="en-US" sz="1700" u="sng" dirty="0" err="1">
                <a:hlinkClick r:id="rId2"/>
              </a:rPr>
              <a:t>noizy</a:t>
            </a:r>
            <a:r>
              <a:rPr lang="el-GR" sz="1700" u="sng" dirty="0">
                <a:hlinkClick r:id="rId2"/>
              </a:rPr>
              <a:t>.</a:t>
            </a:r>
            <a:r>
              <a:rPr lang="en-US" sz="1700" u="sng" dirty="0">
                <a:hlinkClick r:id="rId2"/>
              </a:rPr>
              <a:t>gr</a:t>
            </a:r>
            <a:r>
              <a:rPr lang="el-GR" sz="1700" u="sng" dirty="0">
                <a:hlinkClick r:id="rId2"/>
              </a:rPr>
              <a:t>/</a:t>
            </a:r>
            <a:r>
              <a:rPr lang="en-US" sz="1700" u="sng" dirty="0">
                <a:hlinkClick r:id="rId2"/>
              </a:rPr>
              <a:t>cinema</a:t>
            </a:r>
            <a:r>
              <a:rPr lang="el-GR" sz="1700" u="sng" dirty="0">
                <a:hlinkClick r:id="rId2"/>
              </a:rPr>
              <a:t>-</a:t>
            </a:r>
            <a:r>
              <a:rPr lang="en-US" sz="1700" u="sng" dirty="0">
                <a:hlinkClick r:id="rId2"/>
              </a:rPr>
              <a:t>theatre</a:t>
            </a:r>
            <a:r>
              <a:rPr lang="el-GR" sz="1700" u="sng" dirty="0">
                <a:hlinkClick r:id="rId2"/>
              </a:rPr>
              <a:t>/</a:t>
            </a:r>
            <a:r>
              <a:rPr lang="en-US" sz="1700" u="sng" dirty="0">
                <a:hlinkClick r:id="rId2"/>
              </a:rPr>
              <a:t>articles</a:t>
            </a:r>
            <a:r>
              <a:rPr lang="el-GR" sz="1700" u="sng" dirty="0">
                <a:hlinkClick r:id="rId2"/>
              </a:rPr>
              <a:t>/</a:t>
            </a:r>
            <a:r>
              <a:rPr lang="en-US" sz="1700" u="sng" dirty="0" err="1">
                <a:hlinkClick r:id="rId2"/>
              </a:rPr>
              <a:t>synthetes</a:t>
            </a:r>
            <a:endParaRPr lang="el-GR" sz="1700" dirty="0"/>
          </a:p>
          <a:p>
            <a:r>
              <a:rPr lang="en-US" sz="1700" u="sng" dirty="0">
                <a:hlinkClick r:id="rId4"/>
              </a:rPr>
              <a:t>https</a:t>
            </a:r>
            <a:r>
              <a:rPr lang="el-GR" sz="1700" u="sng" dirty="0">
                <a:hlinkClick r:id="rId4"/>
              </a:rPr>
              <a:t>://</a:t>
            </a:r>
            <a:r>
              <a:rPr lang="en-US" sz="1700" u="sng" dirty="0" err="1">
                <a:hlinkClick r:id="rId4"/>
              </a:rPr>
              <a:t>en</a:t>
            </a:r>
            <a:r>
              <a:rPr lang="el-GR" sz="1700" u="sng" dirty="0">
                <a:hlinkClick r:id="rId4"/>
              </a:rPr>
              <a:t>.</a:t>
            </a:r>
            <a:r>
              <a:rPr lang="en-US" sz="1700" u="sng" dirty="0" err="1">
                <a:hlinkClick r:id="rId4"/>
              </a:rPr>
              <a:t>wikipedia</a:t>
            </a:r>
            <a:r>
              <a:rPr lang="el-GR" sz="1700" u="sng" dirty="0">
                <a:hlinkClick r:id="rId4"/>
              </a:rPr>
              <a:t>.</a:t>
            </a:r>
            <a:r>
              <a:rPr lang="en-US" sz="1700" u="sng" dirty="0">
                <a:hlinkClick r:id="rId4"/>
              </a:rPr>
              <a:t>org</a:t>
            </a:r>
            <a:r>
              <a:rPr lang="el-GR" sz="1700" u="sng" dirty="0">
                <a:hlinkClick r:id="rId4"/>
              </a:rPr>
              <a:t>/</a:t>
            </a:r>
            <a:r>
              <a:rPr lang="en-US" sz="1700" u="sng" dirty="0">
                <a:hlinkClick r:id="rId4"/>
              </a:rPr>
              <a:t>wiki</a:t>
            </a:r>
            <a:r>
              <a:rPr lang="el-GR" sz="1700" u="sng" dirty="0">
                <a:hlinkClick r:id="rId4"/>
              </a:rPr>
              <a:t>/</a:t>
            </a:r>
            <a:r>
              <a:rPr lang="en-US" sz="1700" u="sng" dirty="0">
                <a:hlinkClick r:id="rId4"/>
              </a:rPr>
              <a:t>Beethoven</a:t>
            </a:r>
            <a:r>
              <a:rPr lang="el-GR" sz="1700" u="sng" dirty="0">
                <a:hlinkClick r:id="rId4"/>
              </a:rPr>
              <a:t>_(</a:t>
            </a:r>
            <a:r>
              <a:rPr lang="en-US" sz="1700" u="sng" dirty="0">
                <a:hlinkClick r:id="rId4"/>
              </a:rPr>
              <a:t>film</a:t>
            </a:r>
            <a:r>
              <a:rPr lang="el-GR" sz="1700" u="sng" dirty="0">
                <a:hlinkClick r:id="rId4"/>
              </a:rPr>
              <a:t>)</a:t>
            </a:r>
            <a:endParaRPr lang="el-GR" sz="1700" dirty="0"/>
          </a:p>
          <a:p>
            <a:r>
              <a:rPr lang="en-US" sz="1700" u="sng" dirty="0">
                <a:hlinkClick r:id="rId5"/>
              </a:rPr>
              <a:t>https</a:t>
            </a:r>
            <a:r>
              <a:rPr lang="el-GR" sz="1700" u="sng" dirty="0">
                <a:hlinkClick r:id="rId5"/>
              </a:rPr>
              <a:t>://</a:t>
            </a:r>
            <a:r>
              <a:rPr lang="en-US" sz="1700" u="sng" dirty="0" err="1">
                <a:hlinkClick r:id="rId5"/>
              </a:rPr>
              <a:t>en</a:t>
            </a:r>
            <a:r>
              <a:rPr lang="el-GR" sz="1700" u="sng" dirty="0">
                <a:hlinkClick r:id="rId5"/>
              </a:rPr>
              <a:t>.</a:t>
            </a:r>
            <a:r>
              <a:rPr lang="en-US" sz="1700" u="sng" dirty="0" err="1">
                <a:hlinkClick r:id="rId5"/>
              </a:rPr>
              <a:t>wikipedia</a:t>
            </a:r>
            <a:r>
              <a:rPr lang="el-GR" sz="1700" u="sng" dirty="0">
                <a:hlinkClick r:id="rId5"/>
              </a:rPr>
              <a:t>.</a:t>
            </a:r>
            <a:r>
              <a:rPr lang="en-US" sz="1700" u="sng" dirty="0">
                <a:hlinkClick r:id="rId5"/>
              </a:rPr>
              <a:t>org</a:t>
            </a:r>
            <a:r>
              <a:rPr lang="el-GR" sz="1700" u="sng" dirty="0">
                <a:hlinkClick r:id="rId5"/>
              </a:rPr>
              <a:t>/</a:t>
            </a:r>
            <a:r>
              <a:rPr lang="en-US" sz="1700" u="sng" dirty="0">
                <a:hlinkClick r:id="rId5"/>
              </a:rPr>
              <a:t>wiki</a:t>
            </a:r>
            <a:r>
              <a:rPr lang="el-GR" sz="1700" u="sng" dirty="0">
                <a:hlinkClick r:id="rId5"/>
              </a:rPr>
              <a:t>/</a:t>
            </a:r>
            <a:r>
              <a:rPr lang="en-US" sz="1700" u="sng" dirty="0">
                <a:hlinkClick r:id="rId5"/>
              </a:rPr>
              <a:t>Gettysburg</a:t>
            </a:r>
            <a:r>
              <a:rPr lang="el-GR" sz="1700" u="sng" dirty="0">
                <a:hlinkClick r:id="rId5"/>
              </a:rPr>
              <a:t>_(1993_</a:t>
            </a:r>
            <a:r>
              <a:rPr lang="en-US" sz="1700" u="sng" dirty="0">
                <a:hlinkClick r:id="rId5"/>
              </a:rPr>
              <a:t>film</a:t>
            </a:r>
            <a:r>
              <a:rPr lang="el-GR" sz="1700" u="sng" dirty="0">
                <a:hlinkClick r:id="rId5"/>
              </a:rPr>
              <a:t>)</a:t>
            </a:r>
            <a:endParaRPr lang="el-GR" sz="1700" dirty="0"/>
          </a:p>
          <a:p>
            <a:r>
              <a:rPr lang="en-US" sz="1700" u="sng" dirty="0">
                <a:hlinkClick r:id="rId6"/>
              </a:rPr>
              <a:t>https</a:t>
            </a:r>
            <a:r>
              <a:rPr lang="el-GR" sz="1700" u="sng" dirty="0">
                <a:hlinkClick r:id="rId6"/>
              </a:rPr>
              <a:t>://</a:t>
            </a:r>
            <a:r>
              <a:rPr lang="en-US" sz="1700" u="sng" dirty="0" err="1">
                <a:hlinkClick r:id="rId6"/>
              </a:rPr>
              <a:t>en</a:t>
            </a:r>
            <a:r>
              <a:rPr lang="el-GR" sz="1700" u="sng" dirty="0">
                <a:hlinkClick r:id="rId6"/>
              </a:rPr>
              <a:t>.</a:t>
            </a:r>
            <a:r>
              <a:rPr lang="en-US" sz="1700" u="sng" dirty="0" err="1">
                <a:hlinkClick r:id="rId6"/>
              </a:rPr>
              <a:t>wikipedia</a:t>
            </a:r>
            <a:r>
              <a:rPr lang="el-GR" sz="1700" u="sng" dirty="0">
                <a:hlinkClick r:id="rId6"/>
              </a:rPr>
              <a:t>.</a:t>
            </a:r>
            <a:r>
              <a:rPr lang="en-US" sz="1700" u="sng" dirty="0">
                <a:hlinkClick r:id="rId6"/>
              </a:rPr>
              <a:t>org</a:t>
            </a:r>
            <a:r>
              <a:rPr lang="el-GR" sz="1700" u="sng" dirty="0">
                <a:hlinkClick r:id="rId6"/>
              </a:rPr>
              <a:t>/</a:t>
            </a:r>
            <a:r>
              <a:rPr lang="en-US" sz="1700" u="sng" dirty="0">
                <a:hlinkClick r:id="rId6"/>
              </a:rPr>
              <a:t>wiki</a:t>
            </a:r>
            <a:r>
              <a:rPr lang="el-GR" sz="1700" u="sng" dirty="0">
                <a:hlinkClick r:id="rId6"/>
              </a:rPr>
              <a:t>/</a:t>
            </a:r>
            <a:r>
              <a:rPr lang="en-US" sz="1700" u="sng" dirty="0">
                <a:hlinkClick r:id="rId6"/>
              </a:rPr>
              <a:t>The</a:t>
            </a:r>
            <a:r>
              <a:rPr lang="el-GR" sz="1700" u="sng" dirty="0">
                <a:hlinkClick r:id="rId6"/>
              </a:rPr>
              <a:t>_</a:t>
            </a:r>
            <a:r>
              <a:rPr lang="en-US" sz="1700" u="sng" dirty="0">
                <a:hlinkClick r:id="rId6"/>
              </a:rPr>
              <a:t>Mask</a:t>
            </a:r>
            <a:r>
              <a:rPr lang="el-GR" sz="1700" u="sng" dirty="0">
                <a:hlinkClick r:id="rId6"/>
              </a:rPr>
              <a:t>_(1994_</a:t>
            </a:r>
            <a:r>
              <a:rPr lang="en-US" sz="1700" u="sng" dirty="0">
                <a:hlinkClick r:id="rId6"/>
              </a:rPr>
              <a:t>film</a:t>
            </a:r>
            <a:r>
              <a:rPr lang="el-GR" sz="1700" u="sng" dirty="0">
                <a:hlinkClick r:id="rId6"/>
              </a:rPr>
              <a:t>)</a:t>
            </a:r>
            <a:endParaRPr lang="el-GR" sz="1700" dirty="0"/>
          </a:p>
          <a:p>
            <a:r>
              <a:rPr lang="en-US" sz="1700" u="sng" dirty="0">
                <a:hlinkClick r:id="rId7"/>
              </a:rPr>
              <a:t>https</a:t>
            </a:r>
            <a:r>
              <a:rPr lang="el-GR" sz="1700" u="sng" dirty="0">
                <a:hlinkClick r:id="rId7"/>
              </a:rPr>
              <a:t>://</a:t>
            </a:r>
            <a:r>
              <a:rPr lang="en-US" sz="1700" u="sng" dirty="0" err="1">
                <a:hlinkClick r:id="rId7"/>
              </a:rPr>
              <a:t>en</a:t>
            </a:r>
            <a:r>
              <a:rPr lang="el-GR" sz="1700" u="sng" dirty="0">
                <a:hlinkClick r:id="rId7"/>
              </a:rPr>
              <a:t>.</a:t>
            </a:r>
            <a:r>
              <a:rPr lang="en-US" sz="1700" u="sng" dirty="0" err="1">
                <a:hlinkClick r:id="rId7"/>
              </a:rPr>
              <a:t>wikipedia</a:t>
            </a:r>
            <a:r>
              <a:rPr lang="el-GR" sz="1700" u="sng" dirty="0">
                <a:hlinkClick r:id="rId7"/>
              </a:rPr>
              <a:t>.</a:t>
            </a:r>
            <a:r>
              <a:rPr lang="en-US" sz="1700" u="sng" dirty="0">
                <a:hlinkClick r:id="rId7"/>
              </a:rPr>
              <a:t>org</a:t>
            </a:r>
            <a:r>
              <a:rPr lang="el-GR" sz="1700" u="sng" dirty="0">
                <a:hlinkClick r:id="rId7"/>
              </a:rPr>
              <a:t>/</a:t>
            </a:r>
            <a:r>
              <a:rPr lang="en-US" sz="1700" u="sng" dirty="0">
                <a:hlinkClick r:id="rId7"/>
              </a:rPr>
              <a:t>wiki</a:t>
            </a:r>
            <a:r>
              <a:rPr lang="el-GR" sz="1700" u="sng" dirty="0">
                <a:hlinkClick r:id="rId7"/>
              </a:rPr>
              <a:t>/</a:t>
            </a:r>
            <a:r>
              <a:rPr lang="en-US" sz="1700" u="sng" dirty="0" err="1">
                <a:hlinkClick r:id="rId7"/>
              </a:rPr>
              <a:t>Dragonheart</a:t>
            </a:r>
            <a:endParaRPr lang="el-GR" sz="1700" dirty="0"/>
          </a:p>
          <a:p>
            <a:r>
              <a:rPr lang="en-US" sz="1700" u="sng" dirty="0">
                <a:hlinkClick r:id="rId8"/>
              </a:rPr>
              <a:t>https</a:t>
            </a:r>
            <a:r>
              <a:rPr lang="el-GR" sz="1700" u="sng" dirty="0">
                <a:hlinkClick r:id="rId8"/>
              </a:rPr>
              <a:t>://</a:t>
            </a:r>
            <a:r>
              <a:rPr lang="en-US" sz="1700" u="sng" dirty="0" err="1">
                <a:hlinkClick r:id="rId8"/>
              </a:rPr>
              <a:t>en</a:t>
            </a:r>
            <a:r>
              <a:rPr lang="el-GR" sz="1700" u="sng" dirty="0">
                <a:hlinkClick r:id="rId8"/>
              </a:rPr>
              <a:t>.</a:t>
            </a:r>
            <a:r>
              <a:rPr lang="en-US" sz="1700" u="sng" dirty="0" err="1">
                <a:hlinkClick r:id="rId8"/>
              </a:rPr>
              <a:t>wikipedia</a:t>
            </a:r>
            <a:r>
              <a:rPr lang="el-GR" sz="1700" u="sng" dirty="0">
                <a:hlinkClick r:id="rId8"/>
              </a:rPr>
              <a:t>.</a:t>
            </a:r>
            <a:r>
              <a:rPr lang="en-US" sz="1700" u="sng" dirty="0">
                <a:hlinkClick r:id="rId8"/>
              </a:rPr>
              <a:t>org</a:t>
            </a:r>
            <a:r>
              <a:rPr lang="el-GR" sz="1700" u="sng" dirty="0">
                <a:hlinkClick r:id="rId8"/>
              </a:rPr>
              <a:t>/</a:t>
            </a:r>
            <a:r>
              <a:rPr lang="en-US" sz="1700" u="sng" dirty="0">
                <a:hlinkClick r:id="rId8"/>
              </a:rPr>
              <a:t>wiki</a:t>
            </a:r>
            <a:r>
              <a:rPr lang="el-GR" sz="1700" u="sng" dirty="0">
                <a:hlinkClick r:id="rId8"/>
              </a:rPr>
              <a:t>/</a:t>
            </a:r>
            <a:r>
              <a:rPr lang="en-US" sz="1700" u="sng" dirty="0">
                <a:hlinkClick r:id="rId8"/>
              </a:rPr>
              <a:t>Daylight</a:t>
            </a:r>
            <a:r>
              <a:rPr lang="el-GR" sz="1700" u="sng" dirty="0">
                <a:hlinkClick r:id="rId8"/>
              </a:rPr>
              <a:t>_(1996_</a:t>
            </a:r>
            <a:r>
              <a:rPr lang="en-US" sz="1700" u="sng" dirty="0">
                <a:hlinkClick r:id="rId8"/>
              </a:rPr>
              <a:t>film</a:t>
            </a:r>
            <a:r>
              <a:rPr lang="el-GR" sz="1700" u="sng" dirty="0">
                <a:hlinkClick r:id="rId8"/>
              </a:rPr>
              <a:t>)</a:t>
            </a:r>
            <a:endParaRPr lang="el-GR" sz="1700" dirty="0"/>
          </a:p>
          <a:p>
            <a:r>
              <a:rPr lang="en-US" sz="1700" u="sng" dirty="0">
                <a:hlinkClick r:id="rId9"/>
              </a:rPr>
              <a:t>https</a:t>
            </a:r>
            <a:r>
              <a:rPr lang="el-GR" sz="1700" u="sng" dirty="0">
                <a:hlinkClick r:id="rId9"/>
              </a:rPr>
              <a:t>://</a:t>
            </a:r>
            <a:r>
              <a:rPr lang="en-US" sz="1700" u="sng" dirty="0" err="1">
                <a:hlinkClick r:id="rId9"/>
              </a:rPr>
              <a:t>en</a:t>
            </a:r>
            <a:r>
              <a:rPr lang="el-GR" sz="1700" u="sng" dirty="0">
                <a:hlinkClick r:id="rId9"/>
              </a:rPr>
              <a:t>.</a:t>
            </a:r>
            <a:r>
              <a:rPr lang="en-US" sz="1700" u="sng" dirty="0" err="1">
                <a:hlinkClick r:id="rId9"/>
              </a:rPr>
              <a:t>wikipedia</a:t>
            </a:r>
            <a:r>
              <a:rPr lang="el-GR" sz="1700" u="sng" dirty="0">
                <a:hlinkClick r:id="rId9"/>
              </a:rPr>
              <a:t>.</a:t>
            </a:r>
            <a:r>
              <a:rPr lang="en-US" sz="1700" u="sng" dirty="0">
                <a:hlinkClick r:id="rId9"/>
              </a:rPr>
              <a:t>org</a:t>
            </a:r>
            <a:r>
              <a:rPr lang="el-GR" sz="1700" u="sng" dirty="0">
                <a:hlinkClick r:id="rId9"/>
              </a:rPr>
              <a:t>/</a:t>
            </a:r>
            <a:r>
              <a:rPr lang="en-US" sz="1700" u="sng" dirty="0">
                <a:hlinkClick r:id="rId9"/>
              </a:rPr>
              <a:t>wiki</a:t>
            </a:r>
            <a:r>
              <a:rPr lang="el-GR" sz="1700" u="sng" dirty="0">
                <a:hlinkClick r:id="rId9"/>
              </a:rPr>
              <a:t>/</a:t>
            </a:r>
            <a:r>
              <a:rPr lang="en-US" sz="1700" u="sng" dirty="0">
                <a:hlinkClick r:id="rId9"/>
              </a:rPr>
              <a:t>XXX</a:t>
            </a:r>
            <a:r>
              <a:rPr lang="el-GR" sz="1700" u="sng" dirty="0">
                <a:hlinkClick r:id="rId9"/>
              </a:rPr>
              <a:t>_(2002_</a:t>
            </a:r>
            <a:r>
              <a:rPr lang="en-US" sz="1700" u="sng" dirty="0">
                <a:hlinkClick r:id="rId9"/>
              </a:rPr>
              <a:t>film</a:t>
            </a:r>
            <a:r>
              <a:rPr lang="el-GR" sz="1700" u="sng" dirty="0">
                <a:hlinkClick r:id="rId9"/>
              </a:rPr>
              <a:t>)</a:t>
            </a:r>
            <a:endParaRPr lang="el-GR" sz="1700" dirty="0"/>
          </a:p>
          <a:p>
            <a:r>
              <a:rPr lang="en-US" sz="1700" u="sng" dirty="0">
                <a:hlinkClick r:id="rId10"/>
              </a:rPr>
              <a:t>https</a:t>
            </a:r>
            <a:r>
              <a:rPr lang="el-GR" sz="1700" u="sng" dirty="0">
                <a:hlinkClick r:id="rId10"/>
              </a:rPr>
              <a:t>://</a:t>
            </a:r>
            <a:r>
              <a:rPr lang="en-US" sz="1700" u="sng" dirty="0" err="1">
                <a:hlinkClick r:id="rId10"/>
              </a:rPr>
              <a:t>en</a:t>
            </a:r>
            <a:r>
              <a:rPr lang="el-GR" sz="1700" u="sng" dirty="0">
                <a:hlinkClick r:id="rId10"/>
              </a:rPr>
              <a:t>.</a:t>
            </a:r>
            <a:r>
              <a:rPr lang="en-US" sz="1700" u="sng" dirty="0" err="1">
                <a:hlinkClick r:id="rId10"/>
              </a:rPr>
              <a:t>wikipedia</a:t>
            </a:r>
            <a:r>
              <a:rPr lang="el-GR" sz="1700" u="sng" dirty="0">
                <a:hlinkClick r:id="rId10"/>
              </a:rPr>
              <a:t>.</a:t>
            </a:r>
            <a:r>
              <a:rPr lang="en-US" sz="1700" u="sng" dirty="0">
                <a:hlinkClick r:id="rId10"/>
              </a:rPr>
              <a:t>org</a:t>
            </a:r>
            <a:r>
              <a:rPr lang="el-GR" sz="1700" u="sng" dirty="0">
                <a:hlinkClick r:id="rId10"/>
              </a:rPr>
              <a:t>/</a:t>
            </a:r>
            <a:r>
              <a:rPr lang="en-US" sz="1700" u="sng" dirty="0">
                <a:hlinkClick r:id="rId10"/>
              </a:rPr>
              <a:t>wiki</a:t>
            </a:r>
            <a:r>
              <a:rPr lang="el-GR" sz="1700" u="sng" dirty="0">
                <a:hlinkClick r:id="rId10"/>
              </a:rPr>
              <a:t>/</a:t>
            </a:r>
            <a:r>
              <a:rPr lang="en-US" sz="1700" u="sng" dirty="0">
                <a:hlinkClick r:id="rId10"/>
              </a:rPr>
              <a:t>Anaconda</a:t>
            </a:r>
            <a:r>
              <a:rPr lang="el-GR" sz="1700" u="sng" dirty="0">
                <a:hlinkClick r:id="rId10"/>
              </a:rPr>
              <a:t>_(</a:t>
            </a:r>
            <a:r>
              <a:rPr lang="en-US" sz="1700" u="sng" dirty="0">
                <a:hlinkClick r:id="rId10"/>
              </a:rPr>
              <a:t>film</a:t>
            </a:r>
            <a:r>
              <a:rPr lang="el-GR" sz="1700" u="sng" dirty="0">
                <a:hlinkClick r:id="rId10"/>
              </a:rPr>
              <a:t>)</a:t>
            </a:r>
            <a:endParaRPr lang="el-GR" sz="1700" dirty="0"/>
          </a:p>
          <a:p>
            <a:r>
              <a:rPr lang="en-US" sz="1700" u="sng" dirty="0">
                <a:hlinkClick r:id="rId11"/>
              </a:rPr>
              <a:t>https</a:t>
            </a:r>
            <a:r>
              <a:rPr lang="el-GR" sz="1700" u="sng" dirty="0">
                <a:hlinkClick r:id="rId11"/>
              </a:rPr>
              <a:t>://</a:t>
            </a:r>
            <a:r>
              <a:rPr lang="en-US" sz="1700" u="sng" dirty="0" err="1">
                <a:hlinkClick r:id="rId11"/>
              </a:rPr>
              <a:t>en</a:t>
            </a:r>
            <a:r>
              <a:rPr lang="el-GR" sz="1700" u="sng" dirty="0">
                <a:hlinkClick r:id="rId11"/>
              </a:rPr>
              <a:t>.</a:t>
            </a:r>
            <a:r>
              <a:rPr lang="en-US" sz="1700" u="sng" dirty="0" err="1">
                <a:hlinkClick r:id="rId11"/>
              </a:rPr>
              <a:t>wikipedia</a:t>
            </a:r>
            <a:r>
              <a:rPr lang="el-GR" sz="1700" u="sng" dirty="0">
                <a:hlinkClick r:id="rId11"/>
              </a:rPr>
              <a:t>.</a:t>
            </a:r>
            <a:r>
              <a:rPr lang="en-US" sz="1700" u="sng" dirty="0">
                <a:hlinkClick r:id="rId11"/>
              </a:rPr>
              <a:t>org</a:t>
            </a:r>
            <a:r>
              <a:rPr lang="el-GR" sz="1700" u="sng" dirty="0">
                <a:hlinkClick r:id="rId11"/>
              </a:rPr>
              <a:t>/</a:t>
            </a:r>
            <a:r>
              <a:rPr lang="en-US" sz="1700" u="sng" dirty="0">
                <a:hlinkClick r:id="rId11"/>
              </a:rPr>
              <a:t>wiki</a:t>
            </a:r>
            <a:r>
              <a:rPr lang="el-GR" sz="1700" u="sng" dirty="0">
                <a:hlinkClick r:id="rId11"/>
              </a:rPr>
              <a:t>/</a:t>
            </a:r>
            <a:r>
              <a:rPr lang="en-US" sz="1700" u="sng" dirty="0">
                <a:hlinkClick r:id="rId11"/>
              </a:rPr>
              <a:t>While</a:t>
            </a:r>
            <a:r>
              <a:rPr lang="el-GR" sz="1700" u="sng" dirty="0">
                <a:hlinkClick r:id="rId11"/>
              </a:rPr>
              <a:t>_</a:t>
            </a:r>
            <a:r>
              <a:rPr lang="en-US" sz="1700" u="sng" dirty="0">
                <a:hlinkClick r:id="rId11"/>
              </a:rPr>
              <a:t>You</a:t>
            </a:r>
            <a:r>
              <a:rPr lang="el-GR" sz="1700" u="sng" dirty="0">
                <a:hlinkClick r:id="rId11"/>
              </a:rPr>
              <a:t>_</a:t>
            </a:r>
            <a:r>
              <a:rPr lang="en-US" sz="1700" u="sng" dirty="0">
                <a:hlinkClick r:id="rId11"/>
              </a:rPr>
              <a:t>Were</a:t>
            </a:r>
            <a:r>
              <a:rPr lang="el-GR" sz="1700" u="sng" dirty="0">
                <a:hlinkClick r:id="rId11"/>
              </a:rPr>
              <a:t>_</a:t>
            </a:r>
            <a:r>
              <a:rPr lang="en-US" sz="1700" u="sng" dirty="0">
                <a:hlinkClick r:id="rId11"/>
              </a:rPr>
              <a:t>Sleeping</a:t>
            </a:r>
            <a:r>
              <a:rPr lang="el-GR" sz="1700" u="sng" dirty="0">
                <a:hlinkClick r:id="rId11"/>
              </a:rPr>
              <a:t>_(</a:t>
            </a:r>
            <a:r>
              <a:rPr lang="en-US" sz="1700" u="sng" dirty="0">
                <a:hlinkClick r:id="rId11"/>
              </a:rPr>
              <a:t>film</a:t>
            </a:r>
            <a:r>
              <a:rPr lang="el-GR" sz="1700" u="sng" dirty="0">
                <a:hlinkClick r:id="rId11"/>
              </a:rPr>
              <a:t>)</a:t>
            </a:r>
            <a:endParaRPr lang="el-GR" sz="1700" dirty="0"/>
          </a:p>
          <a:p>
            <a:r>
              <a:rPr lang="en-US" sz="1700" u="sng" dirty="0">
                <a:hlinkClick r:id="rId12"/>
              </a:rPr>
              <a:t>https</a:t>
            </a:r>
            <a:r>
              <a:rPr lang="el-GR" sz="1700" u="sng" dirty="0">
                <a:hlinkClick r:id="rId12"/>
              </a:rPr>
              <a:t>://</a:t>
            </a:r>
            <a:r>
              <a:rPr lang="en-US" sz="1700" u="sng" dirty="0" err="1">
                <a:hlinkClick r:id="rId12"/>
              </a:rPr>
              <a:t>en</a:t>
            </a:r>
            <a:r>
              <a:rPr lang="el-GR" sz="1700" u="sng" dirty="0">
                <a:hlinkClick r:id="rId12"/>
              </a:rPr>
              <a:t>.</a:t>
            </a:r>
            <a:r>
              <a:rPr lang="en-US" sz="1700" u="sng" dirty="0" err="1">
                <a:hlinkClick r:id="rId12"/>
              </a:rPr>
              <a:t>wikipedia</a:t>
            </a:r>
            <a:r>
              <a:rPr lang="el-GR" sz="1700" u="sng" dirty="0">
                <a:hlinkClick r:id="rId12"/>
              </a:rPr>
              <a:t>.</a:t>
            </a:r>
            <a:r>
              <a:rPr lang="en-US" sz="1700" u="sng" dirty="0">
                <a:hlinkClick r:id="rId12"/>
              </a:rPr>
              <a:t>org</a:t>
            </a:r>
            <a:r>
              <a:rPr lang="el-GR" sz="1700" u="sng" dirty="0">
                <a:hlinkClick r:id="rId12"/>
              </a:rPr>
              <a:t>/</a:t>
            </a:r>
            <a:r>
              <a:rPr lang="en-US" sz="1700" u="sng" dirty="0">
                <a:hlinkClick r:id="rId12"/>
              </a:rPr>
              <a:t>wiki</a:t>
            </a:r>
            <a:r>
              <a:rPr lang="el-GR" sz="1700" u="sng" dirty="0">
                <a:hlinkClick r:id="rId12"/>
              </a:rPr>
              <a:t>/</a:t>
            </a:r>
            <a:r>
              <a:rPr lang="en-US" sz="1700" u="sng" dirty="0">
                <a:hlinkClick r:id="rId12"/>
              </a:rPr>
              <a:t>The</a:t>
            </a:r>
            <a:r>
              <a:rPr lang="el-GR" sz="1700" u="sng" dirty="0">
                <a:hlinkClick r:id="rId12"/>
              </a:rPr>
              <a:t>_</a:t>
            </a:r>
            <a:r>
              <a:rPr lang="en-US" sz="1700" u="sng" dirty="0">
                <a:hlinkClick r:id="rId12"/>
              </a:rPr>
              <a:t>Mummy</a:t>
            </a:r>
            <a:r>
              <a:rPr lang="el-GR" sz="1700" u="sng" dirty="0">
                <a:hlinkClick r:id="rId12"/>
              </a:rPr>
              <a:t>:_</a:t>
            </a:r>
            <a:r>
              <a:rPr lang="en-US" sz="1700" u="sng" dirty="0">
                <a:hlinkClick r:id="rId12"/>
              </a:rPr>
              <a:t>Tomb</a:t>
            </a:r>
            <a:r>
              <a:rPr lang="el-GR" sz="1700" u="sng" dirty="0">
                <a:hlinkClick r:id="rId12"/>
              </a:rPr>
              <a:t>_</a:t>
            </a:r>
            <a:r>
              <a:rPr lang="en-US" sz="1700" u="sng" dirty="0">
                <a:hlinkClick r:id="rId12"/>
              </a:rPr>
              <a:t>of</a:t>
            </a:r>
            <a:r>
              <a:rPr lang="el-GR" sz="1700" u="sng" dirty="0">
                <a:hlinkClick r:id="rId12"/>
              </a:rPr>
              <a:t>_</a:t>
            </a:r>
            <a:r>
              <a:rPr lang="en-US" sz="1700" u="sng" dirty="0">
                <a:hlinkClick r:id="rId12"/>
              </a:rPr>
              <a:t>the</a:t>
            </a:r>
            <a:r>
              <a:rPr lang="el-GR" sz="1700" u="sng" dirty="0">
                <a:hlinkClick r:id="rId12"/>
              </a:rPr>
              <a:t>_</a:t>
            </a:r>
            <a:r>
              <a:rPr lang="en-US" sz="1700" u="sng" dirty="0">
                <a:hlinkClick r:id="rId12"/>
              </a:rPr>
              <a:t>Dragon</a:t>
            </a:r>
            <a:r>
              <a:rPr lang="el-GR" sz="1700" u="sng" dirty="0">
                <a:hlinkClick r:id="rId12"/>
              </a:rPr>
              <a:t>_</a:t>
            </a:r>
            <a:r>
              <a:rPr lang="en-US" sz="1700" u="sng" dirty="0">
                <a:hlinkClick r:id="rId12"/>
              </a:rPr>
              <a:t>Emperor</a:t>
            </a:r>
            <a:endParaRPr lang="el-GR" sz="1700" dirty="0"/>
          </a:p>
          <a:p>
            <a:r>
              <a:rPr lang="en-US" sz="1700" u="sng" dirty="0">
                <a:hlinkClick r:id="rId13"/>
              </a:rPr>
              <a:t>https</a:t>
            </a:r>
            <a:r>
              <a:rPr lang="el-GR" sz="1700" u="sng" dirty="0">
                <a:hlinkClick r:id="rId13"/>
              </a:rPr>
              <a:t>://</a:t>
            </a:r>
            <a:r>
              <a:rPr lang="en-US" sz="1700" u="sng" dirty="0" err="1">
                <a:hlinkClick r:id="rId13"/>
              </a:rPr>
              <a:t>en</a:t>
            </a:r>
            <a:r>
              <a:rPr lang="el-GR" sz="1700" u="sng" dirty="0">
                <a:hlinkClick r:id="rId13"/>
              </a:rPr>
              <a:t>.</a:t>
            </a:r>
            <a:r>
              <a:rPr lang="en-US" sz="1700" u="sng" dirty="0" err="1">
                <a:hlinkClick r:id="rId13"/>
              </a:rPr>
              <a:t>wikipedia</a:t>
            </a:r>
            <a:r>
              <a:rPr lang="el-GR" sz="1700" u="sng" dirty="0">
                <a:hlinkClick r:id="rId13"/>
              </a:rPr>
              <a:t>.</a:t>
            </a:r>
            <a:r>
              <a:rPr lang="en-US" sz="1700" u="sng" dirty="0">
                <a:hlinkClick r:id="rId13"/>
              </a:rPr>
              <a:t>org</a:t>
            </a:r>
            <a:r>
              <a:rPr lang="el-GR" sz="1700" u="sng" dirty="0">
                <a:hlinkClick r:id="rId13"/>
              </a:rPr>
              <a:t>/</a:t>
            </a:r>
            <a:r>
              <a:rPr lang="en-US" sz="1700" u="sng" dirty="0">
                <a:hlinkClick r:id="rId13"/>
              </a:rPr>
              <a:t>wiki</a:t>
            </a:r>
            <a:r>
              <a:rPr lang="el-GR" sz="1700" u="sng" dirty="0">
                <a:hlinkClick r:id="rId13"/>
              </a:rPr>
              <a:t>/</a:t>
            </a:r>
            <a:r>
              <a:rPr lang="en-US" sz="1700" u="sng" dirty="0">
                <a:hlinkClick r:id="rId13"/>
              </a:rPr>
              <a:t>MacGyver</a:t>
            </a:r>
            <a:r>
              <a:rPr lang="el-GR" sz="1700" u="sng" dirty="0">
                <a:hlinkClick r:id="rId13"/>
              </a:rPr>
              <a:t>_(1985_</a:t>
            </a:r>
            <a:r>
              <a:rPr lang="en-US" sz="1700" u="sng" dirty="0">
                <a:hlinkClick r:id="rId13"/>
              </a:rPr>
              <a:t>TV</a:t>
            </a:r>
            <a:r>
              <a:rPr lang="el-GR" sz="1700" u="sng" dirty="0">
                <a:hlinkClick r:id="rId13"/>
              </a:rPr>
              <a:t>_</a:t>
            </a:r>
            <a:r>
              <a:rPr lang="en-US" sz="1700" u="sng" dirty="0">
                <a:hlinkClick r:id="rId13"/>
              </a:rPr>
              <a:t>series</a:t>
            </a:r>
            <a:r>
              <a:rPr lang="el-GR" sz="1700" u="sng" dirty="0">
                <a:hlinkClick r:id="rId13"/>
              </a:rPr>
              <a:t>)</a:t>
            </a:r>
            <a:endParaRPr lang="el-GR" sz="1700" dirty="0"/>
          </a:p>
          <a:p>
            <a:r>
              <a:rPr lang="el-GR" sz="1700" u="sng" dirty="0">
                <a:hlinkClick r:id="rId14"/>
              </a:rPr>
              <a:t>https://en.wikipedia.org/wiki/Ghostbusters_II</a:t>
            </a:r>
            <a:endParaRPr lang="el-GR" sz="1700" dirty="0"/>
          </a:p>
          <a:p>
            <a:r>
              <a:rPr lang="en-US" sz="1700" u="sng" dirty="0">
                <a:hlinkClick r:id="rId15"/>
              </a:rPr>
              <a:t>https</a:t>
            </a:r>
            <a:r>
              <a:rPr lang="el-GR" sz="1700" u="sng" dirty="0">
                <a:hlinkClick r:id="rId15"/>
              </a:rPr>
              <a:t>://</a:t>
            </a:r>
            <a:r>
              <a:rPr lang="en-US" sz="1700" u="sng" dirty="0" err="1">
                <a:hlinkClick r:id="rId15"/>
              </a:rPr>
              <a:t>en</a:t>
            </a:r>
            <a:r>
              <a:rPr lang="el-GR" sz="1700" u="sng" dirty="0">
                <a:hlinkClick r:id="rId15"/>
              </a:rPr>
              <a:t>.</a:t>
            </a:r>
            <a:r>
              <a:rPr lang="en-US" sz="1700" u="sng" dirty="0" err="1">
                <a:hlinkClick r:id="rId15"/>
              </a:rPr>
              <a:t>wikipedia</a:t>
            </a:r>
            <a:r>
              <a:rPr lang="el-GR" sz="1700" u="sng" dirty="0">
                <a:hlinkClick r:id="rId15"/>
              </a:rPr>
              <a:t>.</a:t>
            </a:r>
            <a:r>
              <a:rPr lang="en-US" sz="1700" u="sng" dirty="0">
                <a:hlinkClick r:id="rId15"/>
              </a:rPr>
              <a:t>org</a:t>
            </a:r>
            <a:r>
              <a:rPr lang="el-GR" sz="1700" u="sng" dirty="0">
                <a:hlinkClick r:id="rId15"/>
              </a:rPr>
              <a:t>/</a:t>
            </a:r>
            <a:r>
              <a:rPr lang="en-US" sz="1700" u="sng" dirty="0">
                <a:hlinkClick r:id="rId15"/>
              </a:rPr>
              <a:t>wiki</a:t>
            </a:r>
            <a:r>
              <a:rPr lang="el-GR" sz="1700" u="sng" dirty="0">
                <a:hlinkClick r:id="rId15"/>
              </a:rPr>
              <a:t>/</a:t>
            </a:r>
            <a:r>
              <a:rPr lang="en-US" sz="1700" u="sng" dirty="0">
                <a:hlinkClick r:id="rId15"/>
              </a:rPr>
              <a:t>Twins</a:t>
            </a:r>
            <a:r>
              <a:rPr lang="el-GR" sz="1700" u="sng" dirty="0">
                <a:hlinkClick r:id="rId15"/>
              </a:rPr>
              <a:t>_(1988_</a:t>
            </a:r>
            <a:r>
              <a:rPr lang="en-US" sz="1700" u="sng" dirty="0">
                <a:hlinkClick r:id="rId15"/>
              </a:rPr>
              <a:t>film</a:t>
            </a:r>
            <a:r>
              <a:rPr lang="el-GR" sz="1700" u="sng" dirty="0">
                <a:hlinkClick r:id="rId15"/>
              </a:rPr>
              <a:t>)</a:t>
            </a:r>
            <a:endParaRPr lang="el-GR" sz="1700" dirty="0"/>
          </a:p>
          <a:p>
            <a:r>
              <a:rPr lang="en-US" sz="1700" u="sng" dirty="0">
                <a:hlinkClick r:id="rId16"/>
              </a:rPr>
              <a:t>https</a:t>
            </a:r>
            <a:r>
              <a:rPr lang="el-GR" sz="1700" u="sng" dirty="0">
                <a:hlinkClick r:id="rId16"/>
              </a:rPr>
              <a:t>://</a:t>
            </a:r>
            <a:r>
              <a:rPr lang="en-US" sz="1700" u="sng" dirty="0" err="1">
                <a:hlinkClick r:id="rId16"/>
              </a:rPr>
              <a:t>en</a:t>
            </a:r>
            <a:r>
              <a:rPr lang="el-GR" sz="1700" u="sng" dirty="0">
                <a:hlinkClick r:id="rId16"/>
              </a:rPr>
              <a:t>.</a:t>
            </a:r>
            <a:r>
              <a:rPr lang="en-US" sz="1700" u="sng" dirty="0" err="1">
                <a:hlinkClick r:id="rId16"/>
              </a:rPr>
              <a:t>wikipedia</a:t>
            </a:r>
            <a:r>
              <a:rPr lang="el-GR" sz="1700" u="sng" dirty="0">
                <a:hlinkClick r:id="rId16"/>
              </a:rPr>
              <a:t>.</a:t>
            </a:r>
            <a:r>
              <a:rPr lang="en-US" sz="1700" u="sng" dirty="0">
                <a:hlinkClick r:id="rId16"/>
              </a:rPr>
              <a:t>org</a:t>
            </a:r>
            <a:r>
              <a:rPr lang="el-GR" sz="1700" u="sng" dirty="0">
                <a:hlinkClick r:id="rId16"/>
              </a:rPr>
              <a:t>/</a:t>
            </a:r>
            <a:r>
              <a:rPr lang="en-US" sz="1700" u="sng" dirty="0">
                <a:hlinkClick r:id="rId16"/>
              </a:rPr>
              <a:t>wiki</a:t>
            </a:r>
            <a:r>
              <a:rPr lang="el-GR" sz="1700" u="sng" dirty="0">
                <a:hlinkClick r:id="rId16"/>
              </a:rPr>
              <a:t>/</a:t>
            </a:r>
            <a:r>
              <a:rPr lang="en-US" sz="1700" u="sng" dirty="0">
                <a:hlinkClick r:id="rId16"/>
              </a:rPr>
              <a:t>Kindergarten</a:t>
            </a:r>
            <a:r>
              <a:rPr lang="el-GR" sz="1700" u="sng" dirty="0">
                <a:hlinkClick r:id="rId16"/>
              </a:rPr>
              <a:t>_</a:t>
            </a:r>
            <a:r>
              <a:rPr lang="en-US" sz="1700" u="sng" dirty="0">
                <a:hlinkClick r:id="rId16"/>
              </a:rPr>
              <a:t>Cop</a:t>
            </a:r>
            <a:endParaRPr lang="el-GR" sz="1700" u="sng" dirty="0"/>
          </a:p>
          <a:p>
            <a:r>
              <a:rPr lang="en-US" sz="1700" u="sng" dirty="0">
                <a:hlinkClick r:id="rId17"/>
              </a:rPr>
              <a:t>https://el.wikipedia.org/wiki/%CE%97_%CE%A3%CE%B9%CF%89%CF%80%CE%AE_%CF%84%CF%89%CE%BD_%CE%91%CE%BC%CE%BD%CF%8E%CE%BD</a:t>
            </a:r>
            <a:endParaRPr lang="el-GR" sz="1700" dirty="0"/>
          </a:p>
          <a:p>
            <a:pPr marL="0" indent="0">
              <a:buNone/>
            </a:pPr>
            <a:endParaRPr lang="el-GR" dirty="0"/>
          </a:p>
          <a:p>
            <a:pPr marL="0" indent="0">
              <a:buNone/>
            </a:pPr>
            <a:endParaRPr lang="el-GR" dirty="0">
              <a:solidFill>
                <a:schemeClr val="accent4"/>
              </a:solidFill>
            </a:endParaRPr>
          </a:p>
        </p:txBody>
      </p:sp>
    </p:spTree>
    <p:extLst>
      <p:ext uri="{BB962C8B-B14F-4D97-AF65-F5344CB8AC3E}">
        <p14:creationId xmlns:p14="http://schemas.microsoft.com/office/powerpoint/2010/main" val="56454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90">
              <a:schemeClr val="tx1"/>
            </a:gs>
            <a:gs pos="89706">
              <a:schemeClr val="accent5">
                <a:lumMod val="50000"/>
              </a:schemeClr>
            </a:gs>
            <a:gs pos="46000">
              <a:schemeClr val="tx2">
                <a:lumMod val="75000"/>
              </a:schemeClr>
            </a:gs>
            <a:gs pos="77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9781" y="189781"/>
            <a:ext cx="11766430" cy="6435306"/>
          </a:xfrm>
        </p:spPr>
        <p:txBody>
          <a:bodyPr>
            <a:normAutofit/>
          </a:bodyPr>
          <a:lstStyle/>
          <a:p>
            <a:r>
              <a:rPr lang="en-US" sz="1600" u="sng" dirty="0">
                <a:hlinkClick r:id="rId2"/>
              </a:rPr>
              <a:t>https://en.wikipedia.org/wiki/M._Butterfly_(film)</a:t>
            </a:r>
            <a:endParaRPr lang="el-GR" sz="1600" u="sng" dirty="0"/>
          </a:p>
          <a:p>
            <a:r>
              <a:rPr lang="en-US" sz="1600" u="sng" dirty="0">
                <a:hlinkClick r:id="rId3"/>
              </a:rPr>
              <a:t>https://el.wikipedia.org/wiki/%CE%97_%CE%9A%CF%85%CF%81%CE%AF%CE%B1_%CE%9D%CF%84%CE%AC%CE%BF%CF%85%CF%84%CF%86%CE%B1%CF%8A%CE%B5%CF%81</a:t>
            </a:r>
            <a:endParaRPr lang="el-GR" sz="1600" u="sng" dirty="0"/>
          </a:p>
          <a:p>
            <a:r>
              <a:rPr lang="en-US" sz="1600" u="sng" dirty="0">
                <a:hlinkClick r:id="rId4"/>
              </a:rPr>
              <a:t>https://el.wikipedia.org/wiki/%CE%A6%CE%B9%CE%BB%CE%B1%CE%B4%CE%AD%CE%BB%CF%86%CE%B5%CE%B9%CE%B1_(%CF%84%CE%B1%CE%B9%CE%BD%CE%AF%CE%B1)</a:t>
            </a:r>
            <a:endParaRPr lang="el-GR" sz="1600" u="sng" dirty="0"/>
          </a:p>
          <a:p>
            <a:r>
              <a:rPr lang="en-US" sz="1600" u="sng" dirty="0">
                <a:hlinkClick r:id="rId5"/>
              </a:rPr>
              <a:t>https://el.wikipedia.org/wiki/Seven_(%CF%84%CE%B1%CE%B9%CE%BD%CE%AF%CE%B1)</a:t>
            </a:r>
            <a:endParaRPr lang="el-GR" sz="1600" dirty="0"/>
          </a:p>
          <a:p>
            <a:r>
              <a:rPr lang="en-US" sz="1700" u="sng" dirty="0">
                <a:hlinkClick r:id="rId6"/>
              </a:rPr>
              <a:t>https://el.wikipedia.org/wiki/%CE%9B%CF%85%CE%BA%CF%8C%CF%86%CF%89%CF%82_(%CF%84%CE%B1%CE%B9%CE%BD%CE%AF%CE%B1)</a:t>
            </a:r>
            <a:endParaRPr lang="el-GR" sz="1700" u="sng" dirty="0"/>
          </a:p>
          <a:p>
            <a:r>
              <a:rPr lang="en-US" sz="1700" u="sng" dirty="0">
                <a:hlinkClick r:id="rId7"/>
              </a:rPr>
              <a:t>https://el.wikipedia.org/wiki/Hugo</a:t>
            </a:r>
            <a:endParaRPr lang="el-GR" sz="1700" dirty="0"/>
          </a:p>
          <a:p>
            <a:r>
              <a:rPr lang="en-US" sz="1700" u="sng" dirty="0">
                <a:hlinkClick r:id="rId8"/>
              </a:rPr>
              <a:t>https://el.wikipedia.org/wiki/%CE%A7%CF%8C%CE%BC%CF%80%CE%B9%CF%84:_%CE%88%CE%BD%CE%B1_%CE%91%CE%BD%CE%B1%CF%80%CE%AC%CE%BD%CF%84%CE%B5%CF%87%CE%BF_%CE%A4%CE%B1%CE%BE%CE%AF%CE%B4%CE%B9</a:t>
            </a:r>
            <a:endParaRPr lang="el-GR" sz="1700" dirty="0"/>
          </a:p>
          <a:p>
            <a:r>
              <a:rPr lang="en-US" sz="1700" u="sng" dirty="0">
                <a:hlinkClick r:id="rId9"/>
              </a:rPr>
              <a:t>https://en.wikipedia.org/wiki/The_Wolf_of_Wall_Street_(2013_film)</a:t>
            </a:r>
            <a:endParaRPr lang="el-GR" sz="1700" u="sng" dirty="0"/>
          </a:p>
          <a:p>
            <a:r>
              <a:rPr lang="en-US" sz="1700" u="sng" dirty="0">
                <a:hlinkClick r:id="rId10"/>
              </a:rPr>
              <a:t>https://www.rottentomatoes.com/m/the_lord_of_the_rings_the_fellowship_of_the_ring</a:t>
            </a:r>
            <a:r>
              <a:rPr lang="en-US" sz="1700" dirty="0"/>
              <a:t> </a:t>
            </a:r>
            <a:endParaRPr lang="el-GR" sz="1700" dirty="0"/>
          </a:p>
          <a:p>
            <a:r>
              <a:rPr lang="en-US" sz="1700" u="sng" dirty="0">
                <a:hlinkClick r:id="rId11"/>
              </a:rPr>
              <a:t>https://el.wikipedia.org/wiki/%CE%98%CE%AD%CE%BB%CE%BC%CE%B1_%26_%CE%9B%CE%BF%CF%85%CE%AF%CE%B6</a:t>
            </a:r>
            <a:endParaRPr lang="el-GR" sz="1700" u="sng" dirty="0"/>
          </a:p>
          <a:p>
            <a:r>
              <a:rPr lang="en-US" sz="1700" u="sng" dirty="0">
                <a:hlinkClick r:id="rId12"/>
              </a:rPr>
              <a:t>https://el.wikipedia.org/wiki/%CE%9F_%CE%92%CE%B1%CF%83%CE%B9%CE%BB%CE%B9%CE%AC%CF%82_%CF%84%CF%89%CE%BD_%CE%9B%CE%B9%CE%BF%CE%BD%CF%84%CE%B1%CF%81%CE%B9%CF%8E%CE%BD</a:t>
            </a:r>
            <a:endParaRPr lang="el-GR" sz="1700" u="sng" dirty="0"/>
          </a:p>
          <a:p>
            <a:r>
              <a:rPr lang="en-US" sz="1700" u="sng" dirty="0">
                <a:hlinkClick r:id="rId13"/>
              </a:rPr>
              <a:t>https://en.wikipedia.org/wiki/The_Rock_(film)</a:t>
            </a:r>
            <a:endParaRPr lang="el-GR" sz="1700" u="sng" dirty="0"/>
          </a:p>
          <a:p>
            <a:r>
              <a:rPr lang="en-US" sz="1700" u="sng" dirty="0">
                <a:hlinkClick r:id="rId14"/>
              </a:rPr>
              <a:t>https://el.wikipedia.org/wiki/%CE%9F_%CF%80%CF%81%CE%AF%CE%B3%CE%BA%CE%B9%CF%80%CE%B1%CF%82_%CF%84%CE%B7%CF%82_%CE%91%CE%B9%CE%B3%CF%8D%CF%80%CF%84%CE%BF%CF%85_(%CF%84%CE%B1%CE%B9%CE%BD%CE%AF%CE%B1)</a:t>
            </a:r>
            <a:endParaRPr lang="el-GR" sz="1700" u="sng" dirty="0"/>
          </a:p>
          <a:p>
            <a:endParaRPr lang="el-GR" dirty="0"/>
          </a:p>
        </p:txBody>
      </p:sp>
    </p:spTree>
    <p:extLst>
      <p:ext uri="{BB962C8B-B14F-4D97-AF65-F5344CB8AC3E}">
        <p14:creationId xmlns:p14="http://schemas.microsoft.com/office/powerpoint/2010/main" val="2548597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90">
              <a:schemeClr val="tx1"/>
            </a:gs>
            <a:gs pos="89706">
              <a:schemeClr val="accent5">
                <a:lumMod val="50000"/>
              </a:schemeClr>
            </a:gs>
            <a:gs pos="46000">
              <a:schemeClr val="tx2">
                <a:lumMod val="75000"/>
              </a:schemeClr>
            </a:gs>
            <a:gs pos="77000">
              <a:schemeClr val="accent5">
                <a:lumMod val="75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5275" y="293298"/>
            <a:ext cx="11645661" cy="6400800"/>
          </a:xfrm>
        </p:spPr>
        <p:txBody>
          <a:bodyPr>
            <a:normAutofit/>
          </a:bodyPr>
          <a:lstStyle/>
          <a:p>
            <a:r>
              <a:rPr lang="en-US" sz="1600" u="sng" dirty="0">
                <a:hlinkClick r:id="rId2"/>
              </a:rPr>
              <a:t>https://en.wikipedia.org/wiki/Gladiator_(2000_film)</a:t>
            </a:r>
            <a:endParaRPr lang="el-GR" sz="1600" u="sng" dirty="0"/>
          </a:p>
          <a:p>
            <a:r>
              <a:rPr lang="en-US" sz="1600" u="sng" dirty="0">
                <a:hlinkClick r:id="rId3"/>
              </a:rPr>
              <a:t>https://en.wikipedia.org/wiki/Mission:_Impossible_(film_series)</a:t>
            </a:r>
            <a:endParaRPr lang="el-GR" sz="1600" u="sng" dirty="0"/>
          </a:p>
          <a:p>
            <a:r>
              <a:rPr lang="en-US" sz="1600" u="sng" dirty="0">
                <a:hlinkClick r:id="rId4"/>
              </a:rPr>
              <a:t>https://en.wikipedia.org/wiki/Hannibal_(2001_film)</a:t>
            </a:r>
            <a:endParaRPr lang="el-GR" sz="1600" u="sng" dirty="0"/>
          </a:p>
          <a:p>
            <a:r>
              <a:rPr lang="en-US" sz="1600" u="sng" dirty="0">
                <a:hlinkClick r:id="rId5"/>
              </a:rPr>
              <a:t>https://en.wikipedia.org/wiki/Pearl_Harbor_(film)</a:t>
            </a:r>
            <a:endParaRPr lang="el-GR" sz="1600" u="sng" dirty="0"/>
          </a:p>
          <a:p>
            <a:r>
              <a:rPr lang="en-US" sz="1600" u="sng" dirty="0">
                <a:hlinkClick r:id="rId6"/>
              </a:rPr>
              <a:t>https://en.wikipedia.org/wiki/Black_Hawk_Down_(film)</a:t>
            </a:r>
            <a:endParaRPr lang="el-GR" sz="1600" u="sng" dirty="0"/>
          </a:p>
          <a:p>
            <a:r>
              <a:rPr lang="en-US" sz="1600" u="sng" dirty="0">
                <a:hlinkClick r:id="rId7"/>
              </a:rPr>
              <a:t>https://en.wikipedia.org/wiki/The_Last_Samurai</a:t>
            </a:r>
            <a:endParaRPr lang="el-GR" sz="1600" u="sng" dirty="0"/>
          </a:p>
          <a:p>
            <a:r>
              <a:rPr lang="en-US" sz="1600" u="sng" dirty="0">
                <a:hlinkClick r:id="rId8"/>
              </a:rPr>
              <a:t>https://en.wikipedia.org/wiki/King_Arthur_(2004_film)</a:t>
            </a:r>
            <a:endParaRPr lang="el-GR" sz="1600" dirty="0"/>
          </a:p>
          <a:p>
            <a:r>
              <a:rPr lang="en-US" sz="1600" u="sng" dirty="0">
                <a:hlinkClick r:id="rId9"/>
              </a:rPr>
              <a:t>https://el.wikipedia.org/wiki/%CE%9C%CE%B1%CE%B4%CE%B1%CE%B3%CE%B1%CF%83%CE%BA%CE%AC%CF%81%CE%B7_(%CF%84%CE%B1%CE%B9%CE%BD%CE%AF%CE%B1)</a:t>
            </a:r>
            <a:r>
              <a:rPr lang="en-US" sz="1600" dirty="0"/>
              <a:t> </a:t>
            </a:r>
            <a:endParaRPr lang="el-GR" sz="1600" dirty="0"/>
          </a:p>
          <a:p>
            <a:r>
              <a:rPr lang="en-US" sz="1600" u="sng" dirty="0">
                <a:hlinkClick r:id="rId10"/>
              </a:rPr>
              <a:t>https://el.wikipedia.org/wiki/Batman_Begins</a:t>
            </a:r>
            <a:r>
              <a:rPr lang="en-US" sz="1600" dirty="0"/>
              <a:t> </a:t>
            </a:r>
            <a:endParaRPr lang="el-GR" sz="1600" dirty="0"/>
          </a:p>
          <a:p>
            <a:r>
              <a:rPr lang="en-US" sz="1600" u="sng" dirty="0">
                <a:hlinkClick r:id="rId11"/>
              </a:rPr>
              <a:t>https://en.wikipedia.org/wiki/The_Da_Vinci_Code_(film)</a:t>
            </a:r>
            <a:r>
              <a:rPr lang="en-US" sz="1600" dirty="0"/>
              <a:t> </a:t>
            </a:r>
            <a:endParaRPr lang="el-GR" sz="1600" dirty="0"/>
          </a:p>
          <a:p>
            <a:r>
              <a:rPr lang="en-US" sz="1600" u="sng" dirty="0">
                <a:hlinkClick r:id="rId12"/>
              </a:rPr>
              <a:t>https://el.wikipedia.org/wiki/%CE%9F%CE%B9_%CE%A0%CE%B5%CE%B9%CF%81%CE%B1%CF%84%CE%AD%CF%82_%CF%84%CE%B7%CF%82_%CE%9A%CE%B1%CF%81%CE%B1%CF%8A%CE%B2%CE%B9%CE%BA%CE%AE%CF%82:_%CE%A4%CE%BF_%CE%A3%CE%B5%CE%BD%CF%84%CE%BF%CF%8D%CE%BA%CE%B9_%CF%84%CE%BF%CF%85_%CE%9D%CE%B5%CE%BA%CF%81%CE%BF%CF%8D</a:t>
            </a:r>
            <a:endParaRPr lang="el-GR" sz="1600" dirty="0"/>
          </a:p>
          <a:p>
            <a:r>
              <a:rPr lang="el-GR" dirty="0"/>
              <a:t> </a:t>
            </a:r>
            <a:r>
              <a:rPr lang="en-US" sz="1600" u="sng" dirty="0">
                <a:hlinkClick r:id="rId13"/>
              </a:rPr>
              <a:t>https://en.wikipedia.org/wiki/The_Dark_Knight_(film)</a:t>
            </a:r>
            <a:endParaRPr lang="el-GR" sz="1600" u="sng" dirty="0"/>
          </a:p>
          <a:p>
            <a:r>
              <a:rPr lang="en-US" sz="1600" u="sng" dirty="0">
                <a:hlinkClick r:id="rId14"/>
              </a:rPr>
              <a:t>https://en.wikipedia.org/wiki/Kung_Fu_Panda_(film)</a:t>
            </a:r>
            <a:r>
              <a:rPr lang="en-US" sz="1600" dirty="0"/>
              <a:t> </a:t>
            </a:r>
            <a:endParaRPr lang="el-GR" sz="1600" dirty="0"/>
          </a:p>
          <a:p>
            <a:r>
              <a:rPr lang="en-US" sz="1600" u="sng" dirty="0">
                <a:hlinkClick r:id="rId15"/>
              </a:rPr>
              <a:t>https://en.wikipedia.org/wiki/Angels_%26_Demons_(film)</a:t>
            </a:r>
            <a:r>
              <a:rPr lang="en-US" sz="1600" dirty="0"/>
              <a:t> </a:t>
            </a:r>
            <a:endParaRPr lang="el-GR" sz="1600" dirty="0"/>
          </a:p>
          <a:p>
            <a:r>
              <a:rPr lang="en-US" sz="1600" u="sng" dirty="0">
                <a:hlinkClick r:id="rId16"/>
              </a:rPr>
              <a:t>https://el.wikipedia.org/wiki/Sherlock_Holmes_(%CF%84%CE%B1%CE%B9%CE%BD%CE%AF%CE%B1,_2009)</a:t>
            </a:r>
            <a:r>
              <a:rPr lang="en-US" sz="1600" dirty="0"/>
              <a:t> </a:t>
            </a:r>
            <a:endParaRPr lang="el-GR" sz="1600" dirty="0"/>
          </a:p>
          <a:p>
            <a:r>
              <a:rPr lang="en-US" sz="1600" u="sng">
                <a:hlinkClick r:id="rId17"/>
              </a:rPr>
              <a:t>https://en.wikipedia.org/wiki/Inception</a:t>
            </a:r>
            <a:endParaRPr lang="el-GR" sz="1600" dirty="0"/>
          </a:p>
        </p:txBody>
      </p:sp>
    </p:spTree>
    <p:extLst>
      <p:ext uri="{BB962C8B-B14F-4D97-AF65-F5344CB8AC3E}">
        <p14:creationId xmlns:p14="http://schemas.microsoft.com/office/powerpoint/2010/main" val="1423451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70000">
              <a:schemeClr val="accent5">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321" y="278296"/>
            <a:ext cx="11211339" cy="6261652"/>
          </a:xfrm>
        </p:spPr>
        <p:txBody>
          <a:bodyPr>
            <a:noAutofit/>
          </a:bodyPr>
          <a:lstStyle/>
          <a:p>
            <a:r>
              <a:rPr lang="en-US" sz="1600" u="sng" dirty="0">
                <a:hlinkClick r:id="rId2"/>
              </a:rPr>
              <a:t>https://el.wikipedia.org/wiki/%CE%9F_%CE%A3%CE%BA%CE%BF%CF%84%CE%B5%CE%B9%CE%BD%CF%8C%CF%82_%CE%99%CF%80%CF%80%CF%8C%CF%84%CE%B7%CF%82:_%CE%97_%CE%95%CF%80%CE%B9%CF%83%CF%84%CF%81%CE%BF%CF%86%CE%AE</a:t>
            </a:r>
            <a:r>
              <a:rPr lang="en-US" sz="1600" dirty="0"/>
              <a:t> </a:t>
            </a:r>
          </a:p>
          <a:p>
            <a:r>
              <a:rPr lang="en-US" sz="1600" u="sng" dirty="0">
                <a:hlinkClick r:id="rId3"/>
              </a:rPr>
              <a:t>https://en.wikipedia.org/wiki/Man_of_Steel_(film)</a:t>
            </a:r>
            <a:endParaRPr lang="en-US" sz="1600" u="sng" dirty="0"/>
          </a:p>
          <a:p>
            <a:r>
              <a:rPr lang="en-US" sz="1600" u="sng" dirty="0">
                <a:hlinkClick r:id="rId4"/>
              </a:rPr>
              <a:t>https://el.wikipedia.org/wiki/%CE%9F_%CE%9C%CE%BF%CE%BD%CE%B1%CF%87%CE%B9%CE%BA%CF%8C%CF%82_%CE%9A%CE%B1%CE%B2%CE%B1%CE%BB%CE%AC%CF%81%CE%B7%CF%82</a:t>
            </a:r>
            <a:r>
              <a:rPr lang="en-US" sz="1600" dirty="0"/>
              <a:t> </a:t>
            </a:r>
            <a:endParaRPr lang="el-GR" sz="1600" dirty="0"/>
          </a:p>
          <a:p>
            <a:r>
              <a:rPr lang="en-US" sz="1600" u="sng" dirty="0">
                <a:hlinkClick r:id="rId5"/>
              </a:rPr>
              <a:t>https://en.wikipedia.org/wiki/Back_to_the_Future</a:t>
            </a:r>
            <a:endParaRPr lang="en-US" sz="1600" u="sng" dirty="0"/>
          </a:p>
          <a:p>
            <a:r>
              <a:rPr lang="en-US" sz="1600" u="sng" dirty="0">
                <a:hlinkClick r:id="rId6"/>
              </a:rPr>
              <a:t>https://en.wikipedia.org/wiki/Predator_(film)</a:t>
            </a:r>
            <a:endParaRPr lang="en-US" sz="1600" u="sng" dirty="0"/>
          </a:p>
          <a:p>
            <a:r>
              <a:rPr lang="en-US" sz="1600" u="sng" dirty="0">
                <a:hlinkClick r:id="rId7"/>
              </a:rPr>
              <a:t>https://reelybernie.com/2019/07/20/letting-go-the-abyss/</a:t>
            </a:r>
            <a:endParaRPr lang="en-US" sz="1600" u="sng" dirty="0"/>
          </a:p>
          <a:p>
            <a:r>
              <a:rPr lang="el-GR" sz="1600" dirty="0"/>
              <a:t> </a:t>
            </a:r>
            <a:r>
              <a:rPr lang="en-US" sz="1600" u="sng" dirty="0">
                <a:hlinkClick r:id="rId8"/>
              </a:rPr>
              <a:t>https://en.wikipedia.org/wiki/Father_of_the_Bride_(1991_film)</a:t>
            </a:r>
            <a:endParaRPr lang="en-US" sz="1600" u="sng" dirty="0"/>
          </a:p>
          <a:p>
            <a:r>
              <a:rPr lang="en-US" sz="1600" u="sng" dirty="0">
                <a:hlinkClick r:id="rId9"/>
              </a:rPr>
              <a:t>https://www.alfred.com/the-bodyguard-music-from-the-original-soundtrack-album/p/00-VF1926/</a:t>
            </a:r>
            <a:endParaRPr lang="en-US" sz="1600" u="sng" dirty="0"/>
          </a:p>
          <a:p>
            <a:r>
              <a:rPr lang="en-US" sz="1600" u="sng" dirty="0">
                <a:hlinkClick r:id="rId10"/>
              </a:rPr>
              <a:t>https://en.wikipedia.org/wiki/Forrest_Gump</a:t>
            </a:r>
            <a:endParaRPr lang="en-US" sz="1600" u="sng" dirty="0"/>
          </a:p>
          <a:p>
            <a:r>
              <a:rPr lang="en-US" sz="1600" u="sng" dirty="0">
                <a:hlinkClick r:id="rId11"/>
              </a:rPr>
              <a:t>https://www.hoopladigital.com/title/12408782</a:t>
            </a:r>
            <a:endParaRPr lang="en-US" sz="1600" u="sng" dirty="0"/>
          </a:p>
          <a:p>
            <a:r>
              <a:rPr lang="en-US" sz="1600" u="sng" dirty="0">
                <a:hlinkClick r:id="rId12"/>
              </a:rPr>
              <a:t>https://en.wikipedia.org/wiki/The_Mummy_Returns</a:t>
            </a:r>
            <a:endParaRPr lang="en-US" sz="1600" u="sng" dirty="0"/>
          </a:p>
          <a:p>
            <a:r>
              <a:rPr lang="en-US" sz="1600" u="sng" dirty="0">
                <a:hlinkClick r:id="rId13"/>
              </a:rPr>
              <a:t>https://www.walmart.ca/en/ip/LARA-CROFT-TOMB-RAIDER-CRADLE-OF-LIFE-BLU-RAY-2PK/PRD4CWTXTSIXIM1</a:t>
            </a:r>
            <a:endParaRPr lang="en-US" sz="1600" u="sng" dirty="0"/>
          </a:p>
          <a:p>
            <a:r>
              <a:rPr lang="en-US" sz="1600" u="sng" dirty="0">
                <a:hlinkClick r:id="rId14"/>
              </a:rPr>
              <a:t>https://en.wikipedia.org/wiki/Van_Helsing_(film)</a:t>
            </a:r>
            <a:endParaRPr lang="en-US" sz="1600" u="sng" dirty="0"/>
          </a:p>
          <a:p>
            <a:r>
              <a:rPr lang="en-US" sz="1600" u="sng" dirty="0">
                <a:hlinkClick r:id="rId15"/>
              </a:rPr>
              <a:t>https://en.wikipedia.org/wiki/The_Polar_Express_(film)</a:t>
            </a:r>
            <a:endParaRPr lang="en-US" sz="1600" u="sng" dirty="0"/>
          </a:p>
          <a:p>
            <a:r>
              <a:rPr lang="en-US" sz="1600" u="sng" dirty="0">
                <a:hlinkClick r:id="rId16"/>
              </a:rPr>
              <a:t>https://en.wikipedia.org/wiki/Night_at_the_Museum</a:t>
            </a:r>
            <a:endParaRPr lang="en-US" sz="1600" u="sng" dirty="0"/>
          </a:p>
          <a:p>
            <a:r>
              <a:rPr lang="en-US" sz="1600" u="sng" dirty="0">
                <a:hlinkClick r:id="rId17"/>
              </a:rPr>
              <a:t>https://en.wikipedia.org/wiki/Beowulf_(2007_film)</a:t>
            </a:r>
            <a:endParaRPr lang="en-US" sz="1600" u="sng" dirty="0"/>
          </a:p>
        </p:txBody>
      </p:sp>
    </p:spTree>
    <p:extLst>
      <p:ext uri="{BB962C8B-B14F-4D97-AF65-F5344CB8AC3E}">
        <p14:creationId xmlns:p14="http://schemas.microsoft.com/office/powerpoint/2010/main" val="355294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schemeClr>
            </a:gs>
            <a:gs pos="70000">
              <a:schemeClr val="accent5">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9026" y="278296"/>
            <a:ext cx="11748052" cy="6261652"/>
          </a:xfrm>
        </p:spPr>
        <p:txBody>
          <a:bodyPr>
            <a:normAutofit lnSpcReduction="10000"/>
          </a:bodyPr>
          <a:lstStyle/>
          <a:p>
            <a:r>
              <a:rPr lang="en-US" sz="1600" u="sng" dirty="0">
                <a:hlinkClick r:id="rId2"/>
              </a:rPr>
              <a:t>https://en.wikipedia.org/wiki/G.I._Joe:_The_Rise_of_Cobra</a:t>
            </a:r>
            <a:endParaRPr lang="en-US" sz="1600" u="sng" dirty="0"/>
          </a:p>
          <a:p>
            <a:r>
              <a:rPr lang="en-US" sz="1600" u="sng" dirty="0">
                <a:hlinkClick r:id="rId3"/>
              </a:rPr>
              <a:t>https://en.wikipedia.org/wiki/A_Christmas_Carol_(2009_film)</a:t>
            </a:r>
            <a:endParaRPr lang="en-US" sz="1600" u="sng" dirty="0"/>
          </a:p>
          <a:p>
            <a:r>
              <a:rPr lang="el-GR" sz="1600" dirty="0"/>
              <a:t> </a:t>
            </a:r>
            <a:r>
              <a:rPr lang="en-US" sz="1600" u="sng" dirty="0">
                <a:hlinkClick r:id="rId4"/>
              </a:rPr>
              <a:t>https://el.wikipedia.org/wiki/The_A-Team_(%CF%84%CE%B1%CE%B9%CE%BD%CE%AF%CE%B1)</a:t>
            </a:r>
            <a:endParaRPr lang="en-US" sz="1600" u="sng" dirty="0"/>
          </a:p>
          <a:p>
            <a:r>
              <a:rPr lang="en-US" sz="1600" u="sng" dirty="0">
                <a:hlinkClick r:id="rId5"/>
              </a:rPr>
              <a:t>https://en.wikipedia.org/wiki/Captain_America:_The_First_Avenger</a:t>
            </a:r>
            <a:endParaRPr lang="en-US" sz="1600" u="sng" dirty="0"/>
          </a:p>
          <a:p>
            <a:r>
              <a:rPr lang="en-US" sz="1600" u="sng" dirty="0">
                <a:hlinkClick r:id="rId6"/>
              </a:rPr>
              <a:t>https://en.wikipedia.org/wiki/The_Avengers_(2012_film)</a:t>
            </a:r>
            <a:r>
              <a:rPr lang="en-US" sz="1600" dirty="0"/>
              <a:t> </a:t>
            </a:r>
          </a:p>
          <a:p>
            <a:r>
              <a:rPr lang="el-GR" sz="1600" dirty="0"/>
              <a:t> </a:t>
            </a:r>
            <a:r>
              <a:rPr lang="en-US" sz="1600" u="sng" dirty="0">
                <a:hlinkClick r:id="rId7"/>
              </a:rPr>
              <a:t>https://en.wikipedia.org/wiki/The_Croods</a:t>
            </a:r>
            <a:endParaRPr lang="en-US" sz="1600" u="sng" dirty="0"/>
          </a:p>
          <a:p>
            <a:r>
              <a:rPr lang="en-US" sz="1600" u="sng" dirty="0">
                <a:hlinkClick r:id="rId8"/>
              </a:rPr>
              <a:t>https://el.wikipedia.org/wiki/%CE%A3%CF%84%CE%B1%CF%81_%CE%A4%CF%81%CE%B5%CE%BA_%CE%9D%CE%BF_2:_%CE%97_%CE%9F%CF%81%CE%B3%CE%AE_%CF%84%CE%BF%CF%85_%CE%9A%CE%B1%CE%BD</a:t>
            </a:r>
            <a:endParaRPr lang="en-US" sz="1600" u="sng" dirty="0"/>
          </a:p>
          <a:p>
            <a:r>
              <a:rPr lang="en-US" sz="1600" u="sng" dirty="0">
                <a:hlinkClick r:id="rId9"/>
              </a:rPr>
              <a:t>https://en.wikipedia.org/wiki/Aliens_(film)</a:t>
            </a:r>
            <a:endParaRPr lang="en-US" sz="1600" u="sng" dirty="0"/>
          </a:p>
          <a:p>
            <a:r>
              <a:rPr lang="en-US" sz="1600" u="sng" dirty="0">
                <a:hlinkClick r:id="rId10"/>
              </a:rPr>
              <a:t>https://en.wikipedia.org/wiki/Honey,_I_Shrunk_the_Kids</a:t>
            </a:r>
            <a:endParaRPr lang="en-US" sz="1600" u="sng" dirty="0"/>
          </a:p>
          <a:p>
            <a:r>
              <a:rPr lang="en-US" sz="1600" u="sng" dirty="0">
                <a:hlinkClick r:id="rId11"/>
              </a:rPr>
              <a:t>https://en.wikipedia.org/wiki/Titanic_(1997_film)</a:t>
            </a:r>
            <a:endParaRPr lang="en-US" sz="1600" u="sng" dirty="0"/>
          </a:p>
          <a:p>
            <a:r>
              <a:rPr lang="en-US" sz="1600" u="sng" dirty="0">
                <a:hlinkClick r:id="rId12"/>
              </a:rPr>
              <a:t>https://en.wikipedia.org/wiki/The_Mask_of_Zorro</a:t>
            </a:r>
            <a:endParaRPr lang="en-US" sz="1600" u="sng" dirty="0"/>
          </a:p>
          <a:p>
            <a:r>
              <a:rPr lang="en-US" sz="1600" u="sng" dirty="0">
                <a:hlinkClick r:id="rId13"/>
              </a:rPr>
              <a:t>https://en.wikipedia.org/wiki/The_Perfect_Storm_(film)</a:t>
            </a:r>
            <a:endParaRPr lang="en-US" sz="1600" u="sng" dirty="0"/>
          </a:p>
          <a:p>
            <a:r>
              <a:rPr lang="en-US" sz="1600" u="sng" dirty="0">
                <a:hlinkClick r:id="rId14"/>
              </a:rPr>
              <a:t>https://en.wikipedia.org/wiki/Enemy_at_the_Gates</a:t>
            </a:r>
            <a:endParaRPr lang="en-US" sz="1600" u="sng" dirty="0"/>
          </a:p>
          <a:p>
            <a:r>
              <a:rPr lang="en-US" sz="1600" u="sng" dirty="0">
                <a:hlinkClick r:id="rId15"/>
              </a:rPr>
              <a:t>https://el.wikipedia.org/wiki/%CE%88%CE%BD%CE%B1%CF%82_%CE%A5%CF%80%CE%AD%CF%81%CE%BF%CF%87%CE%BF%CF%82_%CE%86%CE%BD%CE%B8%CF%81%CF%89%CF%80%CE%BF%CF%82</a:t>
            </a:r>
            <a:endParaRPr lang="en-US" sz="1600" u="sng" dirty="0"/>
          </a:p>
          <a:p>
            <a:r>
              <a:rPr lang="en-US" sz="1700" u="sng" dirty="0">
                <a:hlinkClick r:id="rId16"/>
              </a:rPr>
              <a:t>https://en.wikipedia.org/wiki/Troy_(film)</a:t>
            </a:r>
            <a:r>
              <a:rPr lang="en-US" sz="1700" dirty="0"/>
              <a:t> </a:t>
            </a:r>
          </a:p>
          <a:p>
            <a:r>
              <a:rPr lang="en-US" sz="1700" u="sng" dirty="0">
                <a:hlinkClick r:id="rId17"/>
              </a:rPr>
              <a:t>https://el.wikipedia.org/wiki/Apocalypto</a:t>
            </a:r>
            <a:endParaRPr lang="en-US" sz="1700" u="sng" dirty="0"/>
          </a:p>
          <a:p>
            <a:r>
              <a:rPr lang="en-US" sz="1700" u="sng" dirty="0">
                <a:hlinkClick r:id="rId18"/>
              </a:rPr>
              <a:t>https://el.wikipedia.org/wiki/Avatar_(%CF%84%CE%B1%CE%B9%CE%BD%CE%AF%CE%B1,_2009)</a:t>
            </a:r>
            <a:r>
              <a:rPr lang="en-US" sz="1700" dirty="0"/>
              <a:t> </a:t>
            </a:r>
            <a:endParaRPr lang="en-US" sz="1700" u="sng" dirty="0"/>
          </a:p>
          <a:p>
            <a:endParaRPr lang="el-GR" dirty="0"/>
          </a:p>
        </p:txBody>
      </p:sp>
    </p:spTree>
    <p:extLst>
      <p:ext uri="{BB962C8B-B14F-4D97-AF65-F5344CB8AC3E}">
        <p14:creationId xmlns:p14="http://schemas.microsoft.com/office/powerpoint/2010/main" val="2190052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90">
              <a:schemeClr val="tx2">
                <a:lumMod val="75000"/>
              </a:schemeClr>
            </a:gs>
            <a:gs pos="89706">
              <a:schemeClr val="accent5">
                <a:lumMod val="50000"/>
              </a:schemeClr>
            </a:gs>
            <a:gs pos="63000">
              <a:schemeClr val="tx2">
                <a:lumMod val="50000"/>
              </a:schemeClr>
            </a:gs>
            <a:gs pos="77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8295" y="258416"/>
            <a:ext cx="11708295" cy="6440557"/>
          </a:xfrm>
        </p:spPr>
        <p:txBody>
          <a:bodyPr>
            <a:normAutofit/>
          </a:bodyPr>
          <a:lstStyle/>
          <a:p>
            <a:r>
              <a:rPr lang="en-US" sz="1600" u="sng" dirty="0">
                <a:hlinkClick r:id="rId2"/>
              </a:rPr>
              <a:t>https://en.wikipedia.org/wiki/The_Karate_Kid_(2010_film)</a:t>
            </a:r>
            <a:endParaRPr lang="en-US" sz="1600" u="sng" dirty="0"/>
          </a:p>
          <a:p>
            <a:r>
              <a:rPr lang="en-US" sz="1600" u="sng" dirty="0">
                <a:hlinkClick r:id="rId3"/>
              </a:rPr>
              <a:t>https://en.wikipedia.org/wiki/The_Amazing_Spider-Man_(film)</a:t>
            </a:r>
            <a:endParaRPr lang="en-US" sz="1600" u="sng" dirty="0"/>
          </a:p>
          <a:p>
            <a:r>
              <a:rPr lang="en-US" sz="1600" u="sng" dirty="0">
                <a:hlinkClick r:id="rId4"/>
              </a:rPr>
              <a:t>https://el.wikipedia.org/wiki/Braveheart</a:t>
            </a:r>
            <a:endParaRPr lang="en-US" sz="1600" u="sng" dirty="0"/>
          </a:p>
          <a:p>
            <a:r>
              <a:rPr lang="el-GR" sz="1600" u="sng" dirty="0">
                <a:hlinkClick r:id="rId5"/>
              </a:rPr>
              <a:t>https://www.athinorama.gr/cinema/movie/o_teleutaios_ton_moikanon-1004585.html</a:t>
            </a:r>
            <a:endParaRPr lang="en-US" sz="1600" u="sng" dirty="0"/>
          </a:p>
          <a:p>
            <a:r>
              <a:rPr lang="en-US" sz="1600" u="sng" dirty="0">
                <a:hlinkClick r:id="rId6"/>
              </a:rPr>
              <a:t>https://el.wikipedia.org/wiki/%CE%88%CE%BD%CE%B9%CE%BF_%CE%9C%CE%BF%CF%81%CE%B9%CE%BA%CF%8C%CE%BD%CE%B5</a:t>
            </a:r>
            <a:endParaRPr lang="en-US" sz="1600" u="sng" dirty="0"/>
          </a:p>
          <a:p>
            <a:r>
              <a:rPr lang="el-GR" sz="1600" dirty="0"/>
              <a:t> </a:t>
            </a:r>
            <a:r>
              <a:rPr lang="en-US" sz="1600" u="sng" dirty="0">
                <a:hlinkClick r:id="rId7"/>
              </a:rPr>
              <a:t>https://en.wikipedia.org/wiki/A_Fistful_of_Dollars</a:t>
            </a:r>
            <a:endParaRPr lang="en-US" sz="1600" u="sng" dirty="0"/>
          </a:p>
          <a:p>
            <a:r>
              <a:rPr lang="en-US" sz="1600" u="sng" dirty="0">
                <a:hlinkClick r:id="rId8"/>
              </a:rPr>
              <a:t>https://en.wikipedia.org/wiki/For_a_Few_Dollars_More</a:t>
            </a:r>
            <a:endParaRPr lang="en-US" sz="1600" u="sng" dirty="0"/>
          </a:p>
          <a:p>
            <a:r>
              <a:rPr lang="en-US" sz="1600" u="sng" dirty="0">
                <a:hlinkClick r:id="rId9"/>
              </a:rPr>
              <a:t>https://en.wikipedia.org/wiki/The_Good,_the_Bad_and_the_Ugly</a:t>
            </a:r>
            <a:endParaRPr lang="en-US" sz="1600" u="sng" dirty="0"/>
          </a:p>
          <a:p>
            <a:r>
              <a:rPr lang="en-US" sz="1600" u="sng" dirty="0">
                <a:hlinkClick r:id="rId10"/>
              </a:rPr>
              <a:t>https://en.wikipedia.org/wiki/Once_Upon_a_Time_in_the_West</a:t>
            </a:r>
            <a:endParaRPr lang="en-US" sz="1600" u="sng" dirty="0"/>
          </a:p>
          <a:p>
            <a:r>
              <a:rPr lang="en-US" sz="1600" u="sng" dirty="0">
                <a:hlinkClick r:id="rId11"/>
              </a:rPr>
              <a:t>https://en.wikipedia.org/wiki/Exorcist_II:_The_Heretic</a:t>
            </a:r>
            <a:endParaRPr lang="en-US" sz="1600" u="sng" dirty="0"/>
          </a:p>
          <a:p>
            <a:r>
              <a:rPr lang="en-US" sz="1600" u="sng" dirty="0">
                <a:hlinkClick r:id="rId12"/>
              </a:rPr>
              <a:t>https://en.wikipedia.org/wiki/Orca_(film)</a:t>
            </a:r>
            <a:endParaRPr lang="en-US" sz="1600" u="sng" dirty="0"/>
          </a:p>
          <a:p>
            <a:r>
              <a:rPr lang="en-US" sz="1600" u="sng" dirty="0">
                <a:hlinkClick r:id="rId13"/>
              </a:rPr>
              <a:t>https://en.wikipedia.org/wiki/The_Island_(1980_film)</a:t>
            </a:r>
            <a:endParaRPr lang="en-US" sz="1600" u="sng" dirty="0"/>
          </a:p>
          <a:p>
            <a:r>
              <a:rPr lang="en-US" sz="1600" u="sng" dirty="0">
                <a:hlinkClick r:id="rId14"/>
              </a:rPr>
              <a:t>https://en.wikipedia.org/wiki/The_Thing_(1982_film)</a:t>
            </a:r>
            <a:endParaRPr lang="en-US" sz="1600" u="sng" dirty="0"/>
          </a:p>
          <a:p>
            <a:r>
              <a:rPr lang="en-US" sz="1600" u="sng" dirty="0">
                <a:hlinkClick r:id="rId15"/>
              </a:rPr>
              <a:t>https://el.wikipedia.org/wiki/%CE%A3%CE%B9%CE%BD%CE%B5%CE%BC%CE%AC_%CE%BF_%CE%A0%CE%B1%CF%81%CE%AC%CE%B4%CE%B5%CE%B9%CF%83%CE%BF%CF%82</a:t>
            </a:r>
            <a:r>
              <a:rPr lang="en-US" sz="1600" dirty="0"/>
              <a:t> </a:t>
            </a:r>
          </a:p>
          <a:p>
            <a:r>
              <a:rPr lang="en-US" sz="1600" u="sng" dirty="0">
                <a:hlinkClick r:id="rId16"/>
              </a:rPr>
              <a:t>https://en.wikipedia.org/wiki/Lolita_(1997_film)</a:t>
            </a:r>
            <a:r>
              <a:rPr lang="en-US" sz="1600" dirty="0"/>
              <a:t> </a:t>
            </a:r>
          </a:p>
          <a:p>
            <a:r>
              <a:rPr lang="en-US" sz="1600" u="sng" dirty="0">
                <a:hlinkClick r:id="rId17"/>
              </a:rPr>
              <a:t>https://en.wikipedia.org/wiki/The_Legend_of_1900</a:t>
            </a:r>
            <a:r>
              <a:rPr lang="en-US" sz="1600" dirty="0"/>
              <a:t> </a:t>
            </a:r>
            <a:endParaRPr lang="en-US" sz="1600" u="sng" dirty="0"/>
          </a:p>
          <a:p>
            <a:r>
              <a:rPr lang="en-US" sz="1600" u="sng" dirty="0">
                <a:hlinkClick r:id="rId18"/>
              </a:rPr>
              <a:t>https://weheartit.com/entry/291758818</a:t>
            </a:r>
            <a:endParaRPr lang="en-US" sz="1600" u="sng" dirty="0"/>
          </a:p>
          <a:p>
            <a:endParaRPr lang="en-US" sz="1600" u="sng" dirty="0"/>
          </a:p>
          <a:p>
            <a:endParaRPr lang="el-GR" sz="1600" dirty="0"/>
          </a:p>
        </p:txBody>
      </p:sp>
    </p:spTree>
    <p:extLst>
      <p:ext uri="{BB962C8B-B14F-4D97-AF65-F5344CB8AC3E}">
        <p14:creationId xmlns:p14="http://schemas.microsoft.com/office/powerpoint/2010/main" val="24209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205" y="21995"/>
            <a:ext cx="9748622" cy="6836005"/>
          </a:xfrm>
        </p:spPr>
      </p:pic>
    </p:spTree>
    <p:extLst>
      <p:ext uri="{BB962C8B-B14F-4D97-AF65-F5344CB8AC3E}">
        <p14:creationId xmlns:p14="http://schemas.microsoft.com/office/powerpoint/2010/main" val="29555583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194874" y="365125"/>
            <a:ext cx="8795843" cy="3741049"/>
          </a:xfrm>
        </p:spPr>
        <p:txBody>
          <a:bodyPr>
            <a:normAutofit/>
          </a:bodyPr>
          <a:lstStyle/>
          <a:p>
            <a:r>
              <a:rPr lang="en-US" dirty="0">
                <a:solidFill>
                  <a:schemeClr val="accent4"/>
                </a:solidFill>
              </a:rPr>
              <a:t>Randy Edelman</a:t>
            </a:r>
            <a:br>
              <a:rPr lang="en-US" dirty="0">
                <a:solidFill>
                  <a:schemeClr val="accent4"/>
                </a:solidFill>
              </a:rPr>
            </a:br>
            <a:br>
              <a:rPr lang="en-US" dirty="0">
                <a:solidFill>
                  <a:schemeClr val="accent4"/>
                </a:solidFill>
              </a:rPr>
            </a:br>
            <a:r>
              <a:rPr lang="el-GR" sz="2700" dirty="0">
                <a:solidFill>
                  <a:schemeClr val="accent4"/>
                </a:solidFill>
              </a:rPr>
              <a:t>Έχει βραβευτεί με πολλά βραβεία, συμπεριλαμβανομένων δύο </a:t>
            </a:r>
            <a:r>
              <a:rPr lang="el-GR" sz="2700" dirty="0" err="1">
                <a:solidFill>
                  <a:schemeClr val="accent4"/>
                </a:solidFill>
              </a:rPr>
              <a:t>υποψηφιότητων</a:t>
            </a:r>
            <a:r>
              <a:rPr lang="el-GR" sz="2700" dirty="0">
                <a:solidFill>
                  <a:schemeClr val="accent4"/>
                </a:solidFill>
              </a:rPr>
              <a:t> για ένα βραβείο </a:t>
            </a:r>
            <a:r>
              <a:rPr lang="el-GR" sz="2700" dirty="0" err="1">
                <a:solidFill>
                  <a:schemeClr val="accent4"/>
                </a:solidFill>
              </a:rPr>
              <a:t>Golden</a:t>
            </a:r>
            <a:r>
              <a:rPr lang="el-GR" sz="2700" dirty="0">
                <a:solidFill>
                  <a:schemeClr val="accent4"/>
                </a:solidFill>
              </a:rPr>
              <a:t> </a:t>
            </a:r>
            <a:r>
              <a:rPr lang="el-GR" sz="2700" dirty="0" err="1">
                <a:solidFill>
                  <a:schemeClr val="accent4"/>
                </a:solidFill>
              </a:rPr>
              <a:t>Globe</a:t>
            </a:r>
            <a:r>
              <a:rPr lang="el-GR" sz="2700" dirty="0">
                <a:solidFill>
                  <a:schemeClr val="accent4"/>
                </a:solidFill>
              </a:rPr>
              <a:t> , ένα βραβείο BAFTA και δώδεκα βραβεία BMI . Στον  Έντελμαν απονεμήθηκε επίτιμο διδακτορικό στις καλές τέχνες από το Πανεπιστήμιο του </a:t>
            </a:r>
            <a:r>
              <a:rPr lang="el-GR" sz="2700" dirty="0" err="1">
                <a:solidFill>
                  <a:schemeClr val="accent4"/>
                </a:solidFill>
              </a:rPr>
              <a:t>Σινσινάτι</a:t>
            </a:r>
            <a:r>
              <a:rPr lang="el-GR" sz="2700" dirty="0">
                <a:solidFill>
                  <a:schemeClr val="accent4"/>
                </a:solidFill>
              </a:rPr>
              <a:t> το 2004. </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99" y="186606"/>
            <a:ext cx="2893176" cy="4351338"/>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168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10" name="Θέση περιεχομένου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8273" y="252413"/>
            <a:ext cx="2095500" cy="2876550"/>
          </a:xfrm>
          <a:effectLst>
            <a:softEdge rad="63500"/>
          </a:effectLst>
        </p:spPr>
      </p:pic>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 y="252412"/>
            <a:ext cx="2254744" cy="3371867"/>
          </a:xfrm>
          <a:prstGeom prst="rect">
            <a:avLst/>
          </a:prstGeom>
          <a:effectLst>
            <a:softEdge rad="63500"/>
          </a:effectLst>
        </p:spPr>
      </p:pic>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637" y="252413"/>
            <a:ext cx="2362140" cy="3543210"/>
          </a:xfrm>
          <a:prstGeom prst="rect">
            <a:avLst/>
          </a:prstGeom>
          <a:effectLst>
            <a:softEdge rad="63500"/>
          </a:effectLst>
        </p:spPr>
      </p:pic>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407" y="3373501"/>
            <a:ext cx="2095500" cy="3143250"/>
          </a:xfrm>
          <a:prstGeom prst="rect">
            <a:avLst/>
          </a:prstGeom>
          <a:effectLst>
            <a:softEdge rad="63500"/>
          </a:effectLst>
        </p:spPr>
      </p:pic>
      <p:pic>
        <p:nvPicPr>
          <p:cNvPr id="16" name="Εικόνα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7393" y="3109693"/>
            <a:ext cx="2315382" cy="3504646"/>
          </a:xfrm>
          <a:prstGeom prst="rect">
            <a:avLst/>
          </a:prstGeom>
          <a:effectLst>
            <a:softEdge rad="63500"/>
          </a:effectLst>
        </p:spPr>
      </p:pic>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2776" y="203804"/>
            <a:ext cx="2268025" cy="3402038"/>
          </a:xfrm>
          <a:prstGeom prst="rect">
            <a:avLst/>
          </a:prstGeom>
          <a:effectLst>
            <a:softEdge rad="63500"/>
          </a:effectLst>
        </p:spPr>
      </p:pic>
      <p:pic>
        <p:nvPicPr>
          <p:cNvPr id="18" name="Εικόνα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8272" y="3172811"/>
            <a:ext cx="2301325" cy="3441527"/>
          </a:xfrm>
          <a:prstGeom prst="rect">
            <a:avLst/>
          </a:prstGeom>
          <a:effectLst>
            <a:softEdge rad="63500"/>
          </a:effectLst>
        </p:spPr>
      </p:pic>
      <p:pic>
        <p:nvPicPr>
          <p:cNvPr id="19" name="Εικόνα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5123" y="2698455"/>
            <a:ext cx="2650752" cy="3915883"/>
          </a:xfrm>
          <a:prstGeom prst="rect">
            <a:avLst/>
          </a:prstGeom>
          <a:effectLst>
            <a:softEdge rad="63500"/>
          </a:effectLst>
        </p:spPr>
      </p:pic>
      <p:pic>
        <p:nvPicPr>
          <p:cNvPr id="20" name="Εικόνα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379" y="3347054"/>
            <a:ext cx="2095500" cy="3133725"/>
          </a:xfrm>
          <a:prstGeom prst="rect">
            <a:avLst/>
          </a:prstGeom>
          <a:effectLst>
            <a:softEdge rad="63500"/>
          </a:effectLst>
        </p:spPr>
      </p:pic>
      <p:pic>
        <p:nvPicPr>
          <p:cNvPr id="21" name="Εικόνα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65775" y="408973"/>
            <a:ext cx="3175000" cy="2438400"/>
          </a:xfrm>
          <a:prstGeom prst="rect">
            <a:avLst/>
          </a:prstGeom>
          <a:effectLst>
            <a:softEdge rad="63500"/>
          </a:effectLst>
        </p:spPr>
      </p:pic>
    </p:spTree>
    <p:extLst>
      <p:ext uri="{BB962C8B-B14F-4D97-AF65-F5344CB8AC3E}">
        <p14:creationId xmlns:p14="http://schemas.microsoft.com/office/powerpoint/2010/main" val="23537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41541" y="189781"/>
            <a:ext cx="4635020" cy="5987182"/>
          </a:xfrm>
        </p:spPr>
        <p:txBody>
          <a:bodyPr/>
          <a:lstStyle/>
          <a:p>
            <a:pPr marL="0" indent="0">
              <a:buNone/>
            </a:pPr>
            <a:r>
              <a:rPr lang="el-GR" sz="2000" dirty="0">
                <a:solidFill>
                  <a:schemeClr val="accent4"/>
                </a:solidFill>
              </a:rPr>
              <a:t>Επίσης, συνεργάστηκε με τον </a:t>
            </a:r>
            <a:r>
              <a:rPr lang="en-US" sz="2000" dirty="0">
                <a:solidFill>
                  <a:schemeClr val="accent4"/>
                </a:solidFill>
              </a:rPr>
              <a:t>Ivan Reitman</a:t>
            </a:r>
            <a:r>
              <a:rPr lang="el-GR" sz="2000" dirty="0">
                <a:solidFill>
                  <a:schemeClr val="accent4"/>
                </a:solidFill>
              </a:rPr>
              <a:t> και το αποτέλεσμα ήταν οι ταινίες: </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986" y="189781"/>
            <a:ext cx="2095500" cy="3095625"/>
          </a:xfrm>
          <a:prstGeom prst="rect">
            <a:avLst/>
          </a:prstGeo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786" y="228833"/>
            <a:ext cx="2235200" cy="3017520"/>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561" y="232463"/>
            <a:ext cx="2095500" cy="3105150"/>
          </a:xfrm>
          <a:prstGeom prst="rect">
            <a:avLst/>
          </a:prstGeom>
          <a:effectLst>
            <a:softEdge rad="63500"/>
          </a:effectLst>
        </p:spPr>
      </p:pic>
      <p:sp>
        <p:nvSpPr>
          <p:cNvPr id="7" name="TextBox 6"/>
          <p:cNvSpPr txBox="1"/>
          <p:nvPr/>
        </p:nvSpPr>
        <p:spPr>
          <a:xfrm>
            <a:off x="0" y="3285405"/>
            <a:ext cx="11837445" cy="3139321"/>
          </a:xfrm>
          <a:prstGeom prst="rect">
            <a:avLst/>
          </a:prstGeom>
          <a:noFill/>
        </p:spPr>
        <p:txBody>
          <a:bodyPr wrap="square" rtlCol="0">
            <a:spAutoFit/>
          </a:bodyPr>
          <a:lstStyle/>
          <a:p>
            <a:r>
              <a:rPr lang="el-GR" dirty="0">
                <a:solidFill>
                  <a:schemeClr val="accent4"/>
                </a:solidFill>
              </a:rPr>
              <a:t>Ας δούμε όμως </a:t>
            </a:r>
            <a:r>
              <a:rPr lang="el-GR" dirty="0" err="1">
                <a:solidFill>
                  <a:schemeClr val="accent4"/>
                </a:solidFill>
              </a:rPr>
              <a:t>κάποι</a:t>
            </a:r>
            <a:r>
              <a:rPr lang="en-US" dirty="0">
                <a:solidFill>
                  <a:schemeClr val="accent4"/>
                </a:solidFill>
              </a:rPr>
              <a:t>a</a:t>
            </a:r>
            <a:r>
              <a:rPr lang="el-GR" dirty="0">
                <a:solidFill>
                  <a:schemeClr val="accent4"/>
                </a:solidFill>
              </a:rPr>
              <a:t> θέματα από τις μουσικές του</a:t>
            </a:r>
          </a:p>
          <a:p>
            <a:endParaRPr lang="el-GR" dirty="0">
              <a:solidFill>
                <a:schemeClr val="accent4"/>
              </a:solidFill>
            </a:endParaRPr>
          </a:p>
          <a:p>
            <a:r>
              <a:rPr lang="en-US" dirty="0" err="1">
                <a:solidFill>
                  <a:schemeClr val="bg1"/>
                </a:solidFill>
              </a:rPr>
              <a:t>xXx</a:t>
            </a:r>
            <a:r>
              <a:rPr lang="en-US" dirty="0">
                <a:solidFill>
                  <a:schemeClr val="bg1"/>
                </a:solidFill>
              </a:rPr>
              <a:t> (2002) - Official Trailer</a:t>
            </a:r>
            <a:r>
              <a:rPr lang="el-GR" dirty="0">
                <a:solidFill>
                  <a:schemeClr val="bg1"/>
                </a:solidFill>
              </a:rPr>
              <a:t> (Μεταφόρτωση:  </a:t>
            </a:r>
            <a:r>
              <a:rPr lang="en-US" dirty="0">
                <a:solidFill>
                  <a:schemeClr val="bg1"/>
                </a:solidFill>
              </a:rPr>
              <a:t>The Trailer Guy</a:t>
            </a:r>
            <a:r>
              <a:rPr lang="el-GR" dirty="0">
                <a:solidFill>
                  <a:schemeClr val="bg1"/>
                </a:solidFill>
              </a:rPr>
              <a:t> / 2011)</a:t>
            </a:r>
            <a:endParaRPr lang="en-US" dirty="0">
              <a:solidFill>
                <a:schemeClr val="bg1"/>
              </a:solidFill>
            </a:endParaRPr>
          </a:p>
          <a:p>
            <a:r>
              <a:rPr lang="en-US" dirty="0">
                <a:solidFill>
                  <a:schemeClr val="accent4"/>
                </a:solidFill>
                <a:hlinkClick r:id="rId5"/>
              </a:rPr>
              <a:t>https://www.youtube.com/watch?v=Spx-Mx3xhYY</a:t>
            </a:r>
            <a:r>
              <a:rPr lang="el-GR" dirty="0">
                <a:solidFill>
                  <a:schemeClr val="accent4"/>
                </a:solidFill>
              </a:rPr>
              <a:t> </a:t>
            </a:r>
          </a:p>
          <a:p>
            <a:endParaRPr lang="en-US" dirty="0">
              <a:solidFill>
                <a:schemeClr val="accent4"/>
              </a:solidFill>
            </a:endParaRPr>
          </a:p>
          <a:p>
            <a:r>
              <a:rPr lang="en-US" dirty="0">
                <a:solidFill>
                  <a:schemeClr val="bg1"/>
                </a:solidFill>
              </a:rPr>
              <a:t>Ghostbusters Music Video HD (</a:t>
            </a:r>
            <a:r>
              <a:rPr lang="el-GR" dirty="0">
                <a:solidFill>
                  <a:schemeClr val="bg1"/>
                </a:solidFill>
              </a:rPr>
              <a:t>Μεταφόρτωση: </a:t>
            </a:r>
            <a:r>
              <a:rPr lang="en-US" dirty="0">
                <a:solidFill>
                  <a:schemeClr val="bg1"/>
                </a:solidFill>
              </a:rPr>
              <a:t>Sean </a:t>
            </a:r>
            <a:r>
              <a:rPr lang="en-US" dirty="0" err="1">
                <a:solidFill>
                  <a:schemeClr val="bg1"/>
                </a:solidFill>
              </a:rPr>
              <a:t>Pultz</a:t>
            </a:r>
            <a:r>
              <a:rPr lang="en-US" dirty="0">
                <a:solidFill>
                  <a:schemeClr val="bg1"/>
                </a:solidFill>
              </a:rPr>
              <a:t> / 2011)</a:t>
            </a:r>
          </a:p>
          <a:p>
            <a:r>
              <a:rPr lang="en-US" dirty="0">
                <a:solidFill>
                  <a:schemeClr val="bg1"/>
                </a:solidFill>
                <a:hlinkClick r:id="rId6"/>
              </a:rPr>
              <a:t>https://www.youtube.com/watch?v=cU4qbnNmxWA</a:t>
            </a:r>
            <a:r>
              <a:rPr lang="en-US" dirty="0">
                <a:solidFill>
                  <a:schemeClr val="bg1"/>
                </a:solidFill>
              </a:rPr>
              <a:t> </a:t>
            </a:r>
          </a:p>
          <a:p>
            <a:endParaRPr lang="el-GR" dirty="0">
              <a:solidFill>
                <a:schemeClr val="accent4"/>
              </a:solidFill>
            </a:endParaRPr>
          </a:p>
          <a:p>
            <a:r>
              <a:rPr lang="en-US" dirty="0">
                <a:solidFill>
                  <a:schemeClr val="bg1"/>
                </a:solidFill>
              </a:rPr>
              <a:t>Randy Edelman - To the stars [</a:t>
            </a:r>
            <a:r>
              <a:rPr lang="en-US" dirty="0" err="1">
                <a:solidFill>
                  <a:schemeClr val="bg1"/>
                </a:solidFill>
              </a:rPr>
              <a:t>Dragonheart</a:t>
            </a:r>
            <a:r>
              <a:rPr lang="en-US" dirty="0">
                <a:solidFill>
                  <a:schemeClr val="bg1"/>
                </a:solidFill>
              </a:rPr>
              <a:t>] (</a:t>
            </a:r>
            <a:r>
              <a:rPr lang="el-GR" dirty="0">
                <a:solidFill>
                  <a:schemeClr val="bg1"/>
                </a:solidFill>
              </a:rPr>
              <a:t>Μεταφόρτωση: </a:t>
            </a:r>
            <a:r>
              <a:rPr lang="en-US" dirty="0">
                <a:solidFill>
                  <a:schemeClr val="bg1"/>
                </a:solidFill>
              </a:rPr>
              <a:t>Hey </a:t>
            </a:r>
            <a:r>
              <a:rPr lang="en-US" dirty="0" err="1">
                <a:solidFill>
                  <a:schemeClr val="bg1"/>
                </a:solidFill>
              </a:rPr>
              <a:t>Tinaay</a:t>
            </a:r>
            <a:r>
              <a:rPr lang="el-GR" dirty="0">
                <a:solidFill>
                  <a:schemeClr val="bg1"/>
                </a:solidFill>
              </a:rPr>
              <a:t> / 2009) </a:t>
            </a:r>
            <a:endParaRPr lang="en-US" dirty="0">
              <a:solidFill>
                <a:schemeClr val="bg1"/>
              </a:solidFill>
            </a:endParaRPr>
          </a:p>
          <a:p>
            <a:r>
              <a:rPr lang="en-US" dirty="0">
                <a:solidFill>
                  <a:schemeClr val="bg1"/>
                </a:solidFill>
                <a:hlinkClick r:id="rId7"/>
              </a:rPr>
              <a:t>https://www.youtube.com/watch?v=BPVrej8Ll1Q</a:t>
            </a:r>
            <a:r>
              <a:rPr lang="en-US" dirty="0">
                <a:solidFill>
                  <a:schemeClr val="bg1"/>
                </a:solidFill>
              </a:rPr>
              <a:t> </a:t>
            </a:r>
          </a:p>
          <a:p>
            <a:endParaRPr lang="el-GR" dirty="0">
              <a:solidFill>
                <a:schemeClr val="accent4"/>
              </a:solidFill>
            </a:endParaRPr>
          </a:p>
        </p:txBody>
      </p:sp>
    </p:spTree>
    <p:extLst>
      <p:ext uri="{BB962C8B-B14F-4D97-AF65-F5344CB8AC3E}">
        <p14:creationId xmlns:p14="http://schemas.microsoft.com/office/powerpoint/2010/main" val="1261865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934308" y="169353"/>
            <a:ext cx="6574767" cy="4351338"/>
          </a:xfrm>
        </p:spPr>
        <p:txBody>
          <a:bodyPr>
            <a:normAutofit/>
          </a:bodyPr>
          <a:lstStyle/>
          <a:p>
            <a:pPr marL="0" indent="0">
              <a:buNone/>
            </a:pPr>
            <a:r>
              <a:rPr lang="en-US" b="1" dirty="0">
                <a:solidFill>
                  <a:schemeClr val="accent4"/>
                </a:solidFill>
                <a:latin typeface="+mj-lt"/>
              </a:rPr>
              <a:t>HOWARD SHORE</a:t>
            </a:r>
            <a:endParaRPr lang="el-GR" dirty="0">
              <a:solidFill>
                <a:schemeClr val="accent4"/>
              </a:solidFill>
              <a:latin typeface="+mj-lt"/>
            </a:endParaRPr>
          </a:p>
          <a:p>
            <a:pPr marL="0" indent="0">
              <a:buNone/>
            </a:pPr>
            <a:r>
              <a:rPr lang="el-GR" sz="2400" dirty="0">
                <a:solidFill>
                  <a:schemeClr val="accent4"/>
                </a:solidFill>
                <a:latin typeface="+mj-lt"/>
              </a:rPr>
              <a:t>Ο Καναδός </a:t>
            </a:r>
            <a:r>
              <a:rPr lang="el-GR" sz="2400" dirty="0" err="1">
                <a:solidFill>
                  <a:schemeClr val="accent4"/>
                </a:solidFill>
                <a:latin typeface="+mj-lt"/>
              </a:rPr>
              <a:t>Howard</a:t>
            </a:r>
            <a:r>
              <a:rPr lang="el-GR" sz="2400" dirty="0">
                <a:solidFill>
                  <a:schemeClr val="accent4"/>
                </a:solidFill>
                <a:latin typeface="+mj-lt"/>
              </a:rPr>
              <a:t> </a:t>
            </a:r>
            <a:r>
              <a:rPr lang="el-GR" sz="2400" dirty="0" err="1">
                <a:solidFill>
                  <a:schemeClr val="accent4"/>
                </a:solidFill>
                <a:latin typeface="+mj-lt"/>
              </a:rPr>
              <a:t>Shore</a:t>
            </a:r>
            <a:r>
              <a:rPr lang="el-GR" sz="2400" dirty="0">
                <a:solidFill>
                  <a:schemeClr val="accent4"/>
                </a:solidFill>
                <a:latin typeface="+mj-lt"/>
              </a:rPr>
              <a:t> γεννήθηκε το 1946 και είναι γνωστός για την εκπληκτική δουλειά που έκανε στην τριλογία “The </a:t>
            </a:r>
            <a:r>
              <a:rPr lang="el-GR" sz="2400" dirty="0" err="1">
                <a:solidFill>
                  <a:schemeClr val="accent4"/>
                </a:solidFill>
                <a:latin typeface="+mj-lt"/>
              </a:rPr>
              <a:t>Lord</a:t>
            </a:r>
            <a:r>
              <a:rPr lang="el-GR" sz="2400" dirty="0">
                <a:solidFill>
                  <a:schemeClr val="accent4"/>
                </a:solidFill>
                <a:latin typeface="+mj-lt"/>
              </a:rPr>
              <a:t> Of The </a:t>
            </a:r>
            <a:r>
              <a:rPr lang="el-GR" sz="2400" dirty="0" err="1">
                <a:solidFill>
                  <a:schemeClr val="accent4"/>
                </a:solidFill>
                <a:latin typeface="+mj-lt"/>
              </a:rPr>
              <a:t>Rings</a:t>
            </a:r>
            <a:r>
              <a:rPr lang="el-GR" sz="2400" dirty="0">
                <a:solidFill>
                  <a:schemeClr val="accent4"/>
                </a:solidFill>
                <a:latin typeface="+mj-lt"/>
              </a:rPr>
              <a:t>”.</a:t>
            </a:r>
          </a:p>
          <a:p>
            <a:pPr marL="0" indent="0">
              <a:buNone/>
            </a:pPr>
            <a:r>
              <a:rPr lang="el-GR" sz="2400" dirty="0">
                <a:solidFill>
                  <a:schemeClr val="accent4"/>
                </a:solidFill>
                <a:latin typeface="+mj-lt"/>
              </a:rPr>
              <a:t>Κέρδισε συνολικά τρία βραβεία Όσκαρ. Δύο για την μουσική επένδυση στα</a:t>
            </a:r>
            <a:r>
              <a:rPr lang="en-US" sz="2400" dirty="0">
                <a:solidFill>
                  <a:schemeClr val="accent4"/>
                </a:solidFill>
                <a:latin typeface="+mj-lt"/>
              </a:rPr>
              <a:t> “The Lord Of The Rings: The Fellowship Of The Ring “ (2001), “The Lord Of The Rings: The Return Of The King” (2003) </a:t>
            </a:r>
            <a:r>
              <a:rPr lang="el-GR" sz="2400" dirty="0">
                <a:solidFill>
                  <a:schemeClr val="accent4"/>
                </a:solidFill>
                <a:latin typeface="+mj-lt"/>
              </a:rPr>
              <a:t>και ένα για το τραγούδι</a:t>
            </a:r>
            <a:r>
              <a:rPr lang="en-US" sz="2400" dirty="0">
                <a:solidFill>
                  <a:schemeClr val="accent4"/>
                </a:solidFill>
                <a:latin typeface="+mj-lt"/>
              </a:rPr>
              <a:t> “Into The West (The Return Of The King)”.</a:t>
            </a:r>
            <a:endParaRPr lang="el-GR" sz="2400" dirty="0">
              <a:solidFill>
                <a:schemeClr val="accent4"/>
              </a:solidFill>
              <a:latin typeface="+mj-lt"/>
            </a:endParaRP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78" y="307446"/>
            <a:ext cx="4352370" cy="2901580"/>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5842"/>
            <a:ext cx="2086659" cy="3088256"/>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319" y="3209025"/>
            <a:ext cx="2216605" cy="3299133"/>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728" y="3503268"/>
            <a:ext cx="2027841" cy="3004892"/>
          </a:xfrm>
          <a:prstGeom prst="rect">
            <a:avLst/>
          </a:prstGeom>
          <a:effectLst>
            <a:softEdge rad="63500"/>
          </a:effectLst>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0732" y="3571875"/>
            <a:ext cx="2190750" cy="3286125"/>
          </a:xfrm>
          <a:prstGeom prst="rect">
            <a:avLst/>
          </a:prstGeom>
          <a:effectLst>
            <a:softEdge rad="63500"/>
          </a:effectLst>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5787" y="3386351"/>
            <a:ext cx="2383268" cy="3527237"/>
          </a:xfrm>
          <a:prstGeom prst="rect">
            <a:avLst/>
          </a:prstGeom>
          <a:effectLst>
            <a:softEdge rad="63500"/>
          </a:effectLst>
        </p:spPr>
      </p:pic>
    </p:spTree>
    <p:extLst>
      <p:ext uri="{BB962C8B-B14F-4D97-AF65-F5344CB8AC3E}">
        <p14:creationId xmlns:p14="http://schemas.microsoft.com/office/powerpoint/2010/main" val="35954823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3186545"/>
            <a:ext cx="11996375" cy="3671455"/>
          </a:xfrm>
        </p:spPr>
        <p:txBody>
          <a:bodyPr>
            <a:normAutofit/>
          </a:bodyPr>
          <a:lstStyle/>
          <a:p>
            <a:r>
              <a:rPr lang="en-US" sz="2400" dirty="0">
                <a:solidFill>
                  <a:schemeClr val="bg1"/>
                </a:solidFill>
              </a:rPr>
              <a:t>The Fellowship Theme - Lord of the Rings | EPIC VERSION </a:t>
            </a:r>
            <a:br>
              <a:rPr lang="el-GR" sz="2400" dirty="0">
                <a:solidFill>
                  <a:schemeClr val="bg1"/>
                </a:solidFill>
              </a:rPr>
            </a:br>
            <a:r>
              <a:rPr lang="en-US" sz="2400" dirty="0">
                <a:solidFill>
                  <a:schemeClr val="bg1"/>
                </a:solidFill>
              </a:rPr>
              <a:t>(</a:t>
            </a:r>
            <a:r>
              <a:rPr lang="el-GR" sz="2400" dirty="0">
                <a:solidFill>
                  <a:schemeClr val="bg1"/>
                </a:solidFill>
              </a:rPr>
              <a:t>Μεταφόρτωση: </a:t>
            </a:r>
            <a:r>
              <a:rPr lang="en-US" sz="2400" dirty="0" err="1">
                <a:solidFill>
                  <a:schemeClr val="bg1"/>
                </a:solidFill>
              </a:rPr>
              <a:t>L'Orchestra</a:t>
            </a:r>
            <a:r>
              <a:rPr lang="en-US" sz="2400" dirty="0">
                <a:solidFill>
                  <a:schemeClr val="bg1"/>
                </a:solidFill>
              </a:rPr>
              <a:t> </a:t>
            </a:r>
            <a:r>
              <a:rPr lang="en-US" sz="2400" dirty="0" err="1">
                <a:solidFill>
                  <a:schemeClr val="bg1"/>
                </a:solidFill>
              </a:rPr>
              <a:t>Cinématique</a:t>
            </a:r>
            <a:r>
              <a:rPr lang="en-US" sz="2400" dirty="0">
                <a:solidFill>
                  <a:schemeClr val="bg1"/>
                </a:solidFill>
              </a:rPr>
              <a:t> / 2020)</a:t>
            </a:r>
            <a:br>
              <a:rPr lang="en-US" sz="2400" dirty="0">
                <a:solidFill>
                  <a:schemeClr val="bg1"/>
                </a:solidFill>
                <a:hlinkClick r:id="rId2"/>
              </a:rPr>
            </a:br>
            <a:r>
              <a:rPr lang="en-US" sz="2400" dirty="0">
                <a:solidFill>
                  <a:schemeClr val="bg1"/>
                </a:solidFill>
                <a:hlinkClick r:id="rId2"/>
              </a:rPr>
              <a:t>https://www.youtube.com/watch?v=vVwKbdBpNWE</a:t>
            </a:r>
            <a:br>
              <a:rPr lang="en-US" sz="2400" dirty="0">
                <a:solidFill>
                  <a:schemeClr val="accent4"/>
                </a:solidFill>
              </a:rPr>
            </a:br>
            <a:br>
              <a:rPr lang="en-US" sz="2400" dirty="0">
                <a:solidFill>
                  <a:schemeClr val="accent4"/>
                </a:solidFill>
              </a:rPr>
            </a:br>
            <a:r>
              <a:rPr lang="en-US" sz="2000" dirty="0">
                <a:solidFill>
                  <a:schemeClr val="bg1"/>
                </a:solidFill>
              </a:rPr>
              <a:t>The Hobbit, Main Theme (</a:t>
            </a:r>
            <a:r>
              <a:rPr lang="el-GR" sz="2000" dirty="0">
                <a:solidFill>
                  <a:schemeClr val="bg1"/>
                </a:solidFill>
              </a:rPr>
              <a:t> Μεταφόρτωση: </a:t>
            </a:r>
            <a:r>
              <a:rPr lang="en-US" sz="2000" dirty="0">
                <a:solidFill>
                  <a:schemeClr val="bg1"/>
                </a:solidFill>
              </a:rPr>
              <a:t>jediking12</a:t>
            </a:r>
            <a:r>
              <a:rPr lang="el-GR" sz="2000" dirty="0">
                <a:solidFill>
                  <a:schemeClr val="bg1"/>
                </a:solidFill>
              </a:rPr>
              <a:t> / 2012)</a:t>
            </a:r>
            <a:br>
              <a:rPr lang="en-US" sz="2000" dirty="0"/>
            </a:br>
            <a:r>
              <a:rPr lang="en-US" sz="2400" dirty="0">
                <a:solidFill>
                  <a:schemeClr val="accent4"/>
                </a:solidFill>
                <a:hlinkClick r:id="rId3"/>
              </a:rPr>
              <a:t>https://www.youtube.com/watch?v=mKVCd7IbtIk</a:t>
            </a:r>
            <a:br>
              <a:rPr lang="en-US" sz="2400" dirty="0">
                <a:solidFill>
                  <a:schemeClr val="accent4"/>
                </a:solidFill>
              </a:rPr>
            </a:br>
            <a:br>
              <a:rPr lang="el-GR" sz="2400" dirty="0">
                <a:solidFill>
                  <a:schemeClr val="bg1"/>
                </a:solidFill>
              </a:rPr>
            </a:br>
            <a:r>
              <a:rPr lang="en-US" sz="2400" dirty="0">
                <a:solidFill>
                  <a:schemeClr val="bg1"/>
                </a:solidFill>
              </a:rPr>
              <a:t>The Silence Of The Lambs Soundtrack - Main Title</a:t>
            </a:r>
            <a:r>
              <a:rPr lang="el-GR" sz="2400" dirty="0">
                <a:solidFill>
                  <a:schemeClr val="bg1"/>
                </a:solidFill>
              </a:rPr>
              <a:t> (Μεταφόρτωση: </a:t>
            </a:r>
            <a:r>
              <a:rPr lang="en-US" sz="2000" dirty="0" err="1">
                <a:solidFill>
                  <a:schemeClr val="bg1"/>
                </a:solidFill>
                <a:latin typeface="Roboto"/>
              </a:rPr>
              <a:t>Alviss</a:t>
            </a:r>
            <a:r>
              <a:rPr lang="en-US" sz="2000" dirty="0">
                <a:solidFill>
                  <a:schemeClr val="bg1"/>
                </a:solidFill>
                <a:latin typeface="Roboto"/>
              </a:rPr>
              <a:t> Star / 2017)</a:t>
            </a:r>
            <a:br>
              <a:rPr lang="en-US" sz="2400" dirty="0"/>
            </a:br>
            <a:r>
              <a:rPr lang="en-US" sz="2400" dirty="0">
                <a:solidFill>
                  <a:schemeClr val="accent4"/>
                </a:solidFill>
                <a:hlinkClick r:id="rId4"/>
              </a:rPr>
              <a:t>https://www.youtube.com/watch?v=AgjVHK0oxhc&amp;list=PL1yeAwrzQSQeU2r-aUFR0PInmGxxCEz53&amp;index=1</a:t>
            </a:r>
            <a:r>
              <a:rPr lang="en-US" sz="2400" dirty="0">
                <a:solidFill>
                  <a:schemeClr val="accent4"/>
                </a:solidFill>
              </a:rPr>
              <a:t>  </a:t>
            </a:r>
            <a:endParaRPr lang="el-GR" sz="2400" dirty="0">
              <a:solidFill>
                <a:schemeClr val="accent4"/>
              </a:solidFill>
            </a:endParaRPr>
          </a:p>
        </p:txBody>
      </p:sp>
      <p:pic>
        <p:nvPicPr>
          <p:cNvPr id="5" name="Θέση περιεχομένου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65559" y="172528"/>
            <a:ext cx="1942022" cy="3014017"/>
          </a:xfrm>
          <a:effectLst>
            <a:softEdge rad="63500"/>
          </a:effectLst>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9929" y="1736"/>
            <a:ext cx="2185926" cy="3243915"/>
          </a:xfrm>
          <a:prstGeom prst="rect">
            <a:avLst/>
          </a:prstGeom>
          <a:effectLst>
            <a:softEdge rad="63500"/>
          </a:effectLst>
        </p:spPr>
      </p:pic>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942" y="61464"/>
            <a:ext cx="2122792" cy="3184188"/>
          </a:xfrm>
          <a:prstGeom prst="rect">
            <a:avLst/>
          </a:prstGeom>
          <a:effectLst>
            <a:softEdge rad="63500"/>
          </a:effectLst>
        </p:spPr>
      </p:pic>
      <p:pic>
        <p:nvPicPr>
          <p:cNvPr id="8" name="Εικόνα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7830" y="121190"/>
            <a:ext cx="2163754" cy="3124461"/>
          </a:xfrm>
          <a:prstGeom prst="rect">
            <a:avLst/>
          </a:prstGeom>
          <a:effectLst>
            <a:softEdge rad="63500"/>
          </a:effectLst>
        </p:spPr>
      </p:pic>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051" y="172528"/>
            <a:ext cx="2075617" cy="3073123"/>
          </a:xfrm>
          <a:prstGeom prst="rect">
            <a:avLst/>
          </a:prstGeom>
          <a:effectLst>
            <a:softEdge rad="63500"/>
          </a:effectLst>
        </p:spPr>
      </p:pic>
    </p:spTree>
    <p:extLst>
      <p:ext uri="{BB962C8B-B14F-4D97-AF65-F5344CB8AC3E}">
        <p14:creationId xmlns:p14="http://schemas.microsoft.com/office/powerpoint/2010/main" val="28594463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90651" y="0"/>
            <a:ext cx="7282813" cy="3791549"/>
          </a:xfrm>
        </p:spPr>
        <p:txBody>
          <a:bodyPr>
            <a:normAutofit lnSpcReduction="10000"/>
          </a:bodyPr>
          <a:lstStyle/>
          <a:p>
            <a:pPr marL="0" indent="0">
              <a:buNone/>
            </a:pPr>
            <a:r>
              <a:rPr lang="el-GR" sz="2400" b="1" u="sng" dirty="0">
                <a:solidFill>
                  <a:schemeClr val="accent4"/>
                </a:solidFill>
                <a:latin typeface="+mj-lt"/>
              </a:rPr>
              <a:t> </a:t>
            </a:r>
            <a:r>
              <a:rPr lang="en-US" sz="2400" b="1" u="sng" dirty="0">
                <a:solidFill>
                  <a:schemeClr val="accent4"/>
                </a:solidFill>
                <a:latin typeface="+mj-lt"/>
              </a:rPr>
              <a:t>HANS ZIMMER</a:t>
            </a:r>
            <a:endParaRPr lang="el-GR" sz="2400" dirty="0">
              <a:solidFill>
                <a:schemeClr val="accent4"/>
              </a:solidFill>
              <a:latin typeface="+mj-lt"/>
            </a:endParaRPr>
          </a:p>
          <a:p>
            <a:pPr marL="0" indent="0">
              <a:buNone/>
            </a:pPr>
            <a:r>
              <a:rPr lang="el-GR" sz="2400" dirty="0">
                <a:solidFill>
                  <a:schemeClr val="accent4"/>
                </a:solidFill>
                <a:latin typeface="+mj-lt"/>
              </a:rPr>
              <a:t>Ο </a:t>
            </a:r>
            <a:r>
              <a:rPr lang="el-GR" sz="2400" dirty="0" err="1">
                <a:solidFill>
                  <a:schemeClr val="accent4"/>
                </a:solidFill>
                <a:latin typeface="+mj-lt"/>
              </a:rPr>
              <a:t>Hans</a:t>
            </a:r>
            <a:r>
              <a:rPr lang="el-GR" sz="2400" dirty="0">
                <a:solidFill>
                  <a:schemeClr val="accent4"/>
                </a:solidFill>
                <a:latin typeface="+mj-lt"/>
              </a:rPr>
              <a:t> </a:t>
            </a:r>
            <a:r>
              <a:rPr lang="el-GR" sz="2400" dirty="0" err="1">
                <a:solidFill>
                  <a:schemeClr val="accent4"/>
                </a:solidFill>
                <a:latin typeface="+mj-lt"/>
              </a:rPr>
              <a:t>Zimmer</a:t>
            </a:r>
            <a:r>
              <a:rPr lang="el-GR" sz="2400" dirty="0">
                <a:solidFill>
                  <a:schemeClr val="accent4"/>
                </a:solidFill>
                <a:latin typeface="+mj-lt"/>
              </a:rPr>
              <a:t> γεννήθηκε το 1957 στη Γερμανία. Από πολύ μικρός άρχισε να ασχολείται με το πιάνο που είχαν οι γονείς του στο σπίτι. Πειραματιζόταν με οτιδήποτε έκανε έξαλλη τη μουσικό μητέρα του και προσπαθούσε να προσπεράσει τα στερεότυπα της μουσικής.</a:t>
            </a:r>
          </a:p>
          <a:p>
            <a:pPr marL="0" indent="0">
              <a:buNone/>
            </a:pPr>
            <a:r>
              <a:rPr lang="el-GR" sz="2400" dirty="0">
                <a:solidFill>
                  <a:schemeClr val="accent4"/>
                </a:solidFill>
                <a:latin typeface="+mj-lt"/>
              </a:rPr>
              <a:t>Πάντρεψε ηλεκτρονική με ορχηστρική μουσική και ίδρυσε μια σχολή συνθετών κατακτώντας την κινηματογραφική βιομηχανία.  Το 1994 κέρδισε ένα βραβείο </a:t>
            </a:r>
            <a:r>
              <a:rPr lang="el-GR" sz="2400" dirty="0" err="1">
                <a:solidFill>
                  <a:schemeClr val="accent4"/>
                </a:solidFill>
                <a:latin typeface="+mj-lt"/>
              </a:rPr>
              <a:t>Oscar</a:t>
            </a:r>
            <a:r>
              <a:rPr lang="el-GR" sz="2400" dirty="0">
                <a:solidFill>
                  <a:schemeClr val="accent4"/>
                </a:solidFill>
                <a:latin typeface="+mj-lt"/>
              </a:rPr>
              <a:t> για την ταινία κινουμένων σχεδίων “The Lion </a:t>
            </a:r>
            <a:r>
              <a:rPr lang="el-GR" sz="2400" dirty="0" err="1">
                <a:solidFill>
                  <a:schemeClr val="accent4"/>
                </a:solidFill>
                <a:latin typeface="+mj-lt"/>
              </a:rPr>
              <a:t>King</a:t>
            </a:r>
            <a:r>
              <a:rPr lang="el-GR" sz="2400" dirty="0">
                <a:solidFill>
                  <a:schemeClr val="accent4"/>
                </a:solidFill>
                <a:latin typeface="+mj-lt"/>
              </a:rPr>
              <a:t>”</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86" y="272810"/>
            <a:ext cx="4258372" cy="293621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684" y="3520874"/>
            <a:ext cx="2471119" cy="3100131"/>
          </a:xfrm>
          <a:prstGeom prst="rect">
            <a:avLst/>
          </a:prstGeom>
          <a:effectLst>
            <a:softEdge rad="63500"/>
          </a:effec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85" y="3467818"/>
            <a:ext cx="2263009" cy="3353367"/>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3816" y="3287343"/>
            <a:ext cx="2409646" cy="3570657"/>
          </a:xfrm>
          <a:prstGeom prst="rect">
            <a:avLst/>
          </a:prstGeom>
          <a:effectLst>
            <a:softEdge rad="63500"/>
          </a:effectLst>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175" y="3567235"/>
            <a:ext cx="2143371" cy="3273512"/>
          </a:xfrm>
          <a:prstGeom prst="rect">
            <a:avLst/>
          </a:prstGeom>
          <a:effectLst>
            <a:softEdge rad="63500"/>
          </a:effectLst>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0870" y="3467818"/>
            <a:ext cx="2242373" cy="3353367"/>
          </a:xfrm>
          <a:prstGeom prst="rect">
            <a:avLst/>
          </a:prstGeom>
          <a:effectLst>
            <a:softEdge rad="63500"/>
          </a:effectLst>
        </p:spPr>
      </p:pic>
    </p:spTree>
    <p:extLst>
      <p:ext uri="{BB962C8B-B14F-4D97-AF65-F5344CB8AC3E}">
        <p14:creationId xmlns:p14="http://schemas.microsoft.com/office/powerpoint/2010/main" val="279491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00000">
              <a:schemeClr val="tx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05" y="149330"/>
            <a:ext cx="2095500" cy="3114675"/>
          </a:xfrm>
          <a:effectLst>
            <a:softEdge rad="63500"/>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323" y="293298"/>
            <a:ext cx="2205589" cy="3278307"/>
          </a:xfrm>
          <a:prstGeom prst="rect">
            <a:avLst/>
          </a:prstGeom>
          <a:effectLst>
            <a:softEdge rad="63500"/>
          </a:effectLst>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529" y="149330"/>
            <a:ext cx="2315553" cy="3483855"/>
          </a:xfrm>
          <a:prstGeom prst="rect">
            <a:avLst/>
          </a:prstGeom>
          <a:effectLst>
            <a:softEdge rad="63500"/>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0648" y="149330"/>
            <a:ext cx="2011680" cy="2980944"/>
          </a:xfrm>
          <a:prstGeom prst="rect">
            <a:avLst/>
          </a:prstGeom>
          <a:effectLst>
            <a:softEdge rad="63500"/>
          </a:effectLst>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244" y="122686"/>
            <a:ext cx="2095500" cy="3124200"/>
          </a:xfrm>
          <a:prstGeom prst="rect">
            <a:avLst/>
          </a:prstGeom>
          <a:effectLst>
            <a:softEdge rad="63500"/>
          </a:effectLst>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9110" y="3348359"/>
            <a:ext cx="2402890" cy="3440502"/>
          </a:xfrm>
          <a:prstGeom prst="rect">
            <a:avLst/>
          </a:prstGeom>
          <a:effectLst>
            <a:softEdge rad="63500"/>
          </a:effectLst>
        </p:spPr>
      </p:pic>
      <p:pic>
        <p:nvPicPr>
          <p:cNvPr id="10" name="Εικόνα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2999" y="2357101"/>
            <a:ext cx="2441135" cy="3595126"/>
          </a:xfrm>
          <a:prstGeom prst="rect">
            <a:avLst/>
          </a:prstGeom>
          <a:effectLst>
            <a:softEdge rad="63500"/>
          </a:effectLst>
        </p:spPr>
      </p:pic>
      <p:pic>
        <p:nvPicPr>
          <p:cNvPr id="11" name="Εικόνα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280" y="3752850"/>
            <a:ext cx="2190750" cy="3105150"/>
          </a:xfrm>
          <a:prstGeom prst="rect">
            <a:avLst/>
          </a:prstGeom>
          <a:effectLst>
            <a:softEdge rad="63500"/>
          </a:effectLst>
        </p:spPr>
      </p:pic>
      <p:pic>
        <p:nvPicPr>
          <p:cNvPr id="14" name="Εικόνα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358" y="3498383"/>
            <a:ext cx="2323783" cy="3290478"/>
          </a:xfrm>
          <a:prstGeom prst="rect">
            <a:avLst/>
          </a:prstGeom>
          <a:effectLst>
            <a:softEdge rad="63500"/>
          </a:effectLst>
        </p:spPr>
      </p:pic>
      <p:pic>
        <p:nvPicPr>
          <p:cNvPr id="12" name="Εικόνα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5247" y="2936534"/>
            <a:ext cx="2180005" cy="3348487"/>
          </a:xfrm>
          <a:prstGeom prst="rect">
            <a:avLst/>
          </a:prstGeom>
          <a:effectLst>
            <a:softEdge rad="63500"/>
          </a:effectLst>
        </p:spPr>
      </p:pic>
      <p:pic>
        <p:nvPicPr>
          <p:cNvPr id="13" name="Εικόνα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033" y="3080676"/>
            <a:ext cx="2176865" cy="3204345"/>
          </a:xfrm>
          <a:prstGeom prst="rect">
            <a:avLst/>
          </a:prstGeom>
          <a:effectLst>
            <a:softEdge rad="63500"/>
          </a:effectLst>
        </p:spPr>
      </p:pic>
    </p:spTree>
    <p:extLst>
      <p:ext uri="{BB962C8B-B14F-4D97-AF65-F5344CB8AC3E}">
        <p14:creationId xmlns:p14="http://schemas.microsoft.com/office/powerpoint/2010/main" val="2407809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4257</Words>
  <Application>Microsoft Office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 Antiqua</vt:lpstr>
      <vt:lpstr>Calibri</vt:lpstr>
      <vt:lpstr>Calibri Light</vt:lpstr>
      <vt:lpstr>Roboto</vt:lpstr>
      <vt:lpstr>Θέμα του Office</vt:lpstr>
      <vt:lpstr>ΔΙΑΣΗΜΟΙ ΣΥΝΘΕΤΕΣ ΚΙΝΗΜΑΤΟΓΡΑΦΙΚΗΣ ΜΟΥΣΙΚΗΣ</vt:lpstr>
      <vt:lpstr>PowerPoint Presentation</vt:lpstr>
      <vt:lpstr>Randy Edelman  Έχει βραβευτεί με πολλά βραβεία, συμπεριλαμβανομένων δύο υποψηφιότητων για ένα βραβείο Golden Globe , ένα βραβείο BAFTA και δώδεκα βραβεία BMI . Στον  Έντελμαν απονεμήθηκε επίτιμο διδακτορικό στις καλές τέχνες από το Πανεπιστήμιο του Σινσινάτι το 2004. </vt:lpstr>
      <vt:lpstr>PowerPoint Presentation</vt:lpstr>
      <vt:lpstr>PowerPoint Presentation</vt:lpstr>
      <vt:lpstr>PowerPoint Presentation</vt:lpstr>
      <vt:lpstr>The Fellowship Theme - Lord of the Rings | EPIC VERSION  (Μεταφόρτωση: L'Orchestra Cinématique / 2020) https://www.youtube.com/watch?v=vVwKbdBpNWE  The Hobbit, Main Theme ( Μεταφόρτωση: jediking12 / 2012) https://www.youtube.com/watch?v=mKVCd7IbtIk  The Silence Of The Lambs Soundtrack - Main Title (Μεταφόρτωση: Alviss Star / 2017) https://www.youtube.com/watch?v=AgjVHK0oxhc&amp;list=PL1yeAwrzQSQeU2r-aUFR0PInmGxxCEz53&amp;index=1  </vt:lpstr>
      <vt:lpstr>PowerPoint Presentation</vt:lpstr>
      <vt:lpstr>PowerPoint Presentation</vt:lpstr>
      <vt:lpstr>Pirates of the Caribbean Theme Song (omit97 / 2011) https://www.youtube.com/watch?v=43A3f_lQ82c   Carmen Twillie, Lebo M. - Circle Of Life (Official Video from "The Lion King") (Μεταφόρτωση: DisneyMusicVEVO / 2014) https://www.youtube.com/watch?v=GibiNy4d4gc   Batman The Dark Knight Theme - Hans Zimmer (m4ge1 / 2011) https://www.youtube.com/watch?v=w1B3Mgklfd0  </vt:lpstr>
      <vt:lpstr>PowerPoint Presentation</vt:lpstr>
      <vt:lpstr>PowerPoint Presentation</vt:lpstr>
      <vt:lpstr>PowerPoint Presentation</vt:lpstr>
      <vt:lpstr>The Avengers Theme By Alan Silvestri (Mason Maxwell / 2015) https://www.youtube.com/watch?v=_hhxYN7rT8I   forrest gump - alan silvestri (Jesus Gonzalez /  2008) https://www.youtube.com/watch?v=PSx04WNt5yU   Alan Silvestri - Suite From The Polar Express (Official Audio) (RHINO / 2018) https://www.youtube.com/watch?v=p_1kbjw9XXA  </vt:lpstr>
      <vt:lpstr>PowerPoint Presentation</vt:lpstr>
      <vt:lpstr>PowerPoint Presentation</vt:lpstr>
      <vt:lpstr>Titanic • My Heart Will Go On • Celine Dion https://www.youtube.com/watch?v=F2RnxZnubCM    I Want To Spend My Lifetime Loving You (Mask of Zorro) (Omietjuhh88 / 2007) https://www.youtube.com/watch?v=dA_fo8XZO3w   Braveheart - Official® Trailer 1 [HD] https://www.youtube.com/watch?v=wj0I8xVTV18   The Last Of The Mohicans End Scene(HD) (HdWatchmen / 2010) https://www.youtube.com/watch?v=q8ZisDHg6v0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ΔΙΑΣΗΜΟΙ ΣΥΝΘΕΤΕΣ ΚΙΝΗΜΑΤΟΓΡΑΦΙΚΗΣ ΜΟΥΣΙΚΗΣ</dc:title>
  <dc:creator>User</dc:creator>
  <cp:lastModifiedBy>pours</cp:lastModifiedBy>
  <cp:revision>65</cp:revision>
  <dcterms:created xsi:type="dcterms:W3CDTF">2020-12-03T21:08:47Z</dcterms:created>
  <dcterms:modified xsi:type="dcterms:W3CDTF">2024-01-24T18:33:10Z</dcterms:modified>
</cp:coreProperties>
</file>