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60" r:id="rId7"/>
    <p:sldId id="261" r:id="rId8"/>
    <p:sldId id="274" r:id="rId9"/>
    <p:sldId id="275" r:id="rId10"/>
    <p:sldId id="276" r:id="rId11"/>
    <p:sldId id="262" r:id="rId12"/>
    <p:sldId id="277" r:id="rId13"/>
    <p:sldId id="278" r:id="rId14"/>
    <p:sldId id="279" r:id="rId15"/>
    <p:sldId id="280" r:id="rId16"/>
    <p:sldId id="263" r:id="rId17"/>
    <p:sldId id="264" r:id="rId18"/>
    <p:sldId id="265" r:id="rId19"/>
    <p:sldId id="266" r:id="rId20"/>
    <p:sldId id="267" r:id="rId21"/>
    <p:sldId id="268" r:id="rId22"/>
    <p:sldId id="282" r:id="rId23"/>
    <p:sldId id="283" r:id="rId24"/>
    <p:sldId id="269" r:id="rId25"/>
    <p:sldId id="270" r:id="rId26"/>
    <p:sldId id="271" r:id="rId27"/>
    <p:sldId id="284" r:id="rId28"/>
    <p:sldId id="286" r:id="rId29"/>
    <p:sldId id="285"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92D026B-D485-4D84-BDD3-6E81E0B06978}"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271523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D026B-D485-4D84-BDD3-6E81E0B06978}"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29017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D026B-D485-4D84-BDD3-6E81E0B06978}"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340560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D026B-D485-4D84-BDD3-6E81E0B06978}"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36619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92D026B-D485-4D84-BDD3-6E81E0B06978}"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203993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92D026B-D485-4D84-BDD3-6E81E0B06978}"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72230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92D026B-D485-4D84-BDD3-6E81E0B06978}" type="datetimeFigureOut">
              <a:rPr lang="el-GR" smtClean="0"/>
              <a:t>24/1/2024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363970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92D026B-D485-4D84-BDD3-6E81E0B06978}" type="datetimeFigureOut">
              <a:rPr lang="el-GR" smtClean="0"/>
              <a:t>24/1/2024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343008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92D026B-D485-4D84-BDD3-6E81E0B06978}" type="datetimeFigureOut">
              <a:rPr lang="el-GR" smtClean="0"/>
              <a:t>24/1/2024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8192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92D026B-D485-4D84-BDD3-6E81E0B06978}"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89089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92D026B-D485-4D84-BDD3-6E81E0B06978}"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090F8-57AB-4F2A-9559-A25F64405C98}" type="slidenum">
              <a:rPr lang="el-GR" smtClean="0"/>
              <a:t>‹#›</a:t>
            </a:fld>
            <a:endParaRPr lang="el-GR"/>
          </a:p>
        </p:txBody>
      </p:sp>
    </p:spTree>
    <p:extLst>
      <p:ext uri="{BB962C8B-B14F-4D97-AF65-F5344CB8AC3E}">
        <p14:creationId xmlns:p14="http://schemas.microsoft.com/office/powerpoint/2010/main" val="284940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D026B-D485-4D84-BDD3-6E81E0B06978}" type="datetimeFigureOut">
              <a:rPr lang="el-GR" smtClean="0"/>
              <a:t>24/1/2024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090F8-57AB-4F2A-9559-A25F64405C98}" type="slidenum">
              <a:rPr lang="el-GR" smtClean="0"/>
              <a:t>‹#›</a:t>
            </a:fld>
            <a:endParaRPr lang="el-GR"/>
          </a:p>
        </p:txBody>
      </p:sp>
    </p:spTree>
    <p:extLst>
      <p:ext uri="{BB962C8B-B14F-4D97-AF65-F5344CB8AC3E}">
        <p14:creationId xmlns:p14="http://schemas.microsoft.com/office/powerpoint/2010/main" val="422267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18rO843lZv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YeDsa4Tw0c&amp;t=92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RDpLAHDz0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sJQvG-VsIN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Bh6LKIdxqC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tqB4IBj6dG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G_U4k_lc3p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ZbR5qEkZO6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zQR8jzPmmX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discogs.com/The-Forminx-The-Forminx/release/2302140" TargetMode="External"/><Relationship Id="rId3" Type="http://schemas.openxmlformats.org/officeDocument/2006/relationships/hyperlink" Target="https://sagemainds.wordpress.com/music/vangelis-2/vangelis/" TargetMode="External"/><Relationship Id="rId7" Type="http://schemas.openxmlformats.org/officeDocument/2006/relationships/hyperlink" Target="https://www.greeksongs-greekmusic.com/vangelis-the-most-known-greek-composer/" TargetMode="External"/><Relationship Id="rId2" Type="http://schemas.openxmlformats.org/officeDocument/2006/relationships/hyperlink" Target="https://el.wikipedia.org/wiki/%CE%92%CE%B1%CE%B3%CE%B3%CE%AD%CE%BB%CE%B7%CF%82_%CE%A0%CE%B1%CF%80%CE%B1%CE%B8%CE%B1%CE%BD%CE%B1%CF%83%CE%AF%CE%BF%CF%85" TargetMode="External"/><Relationship Id="rId1" Type="http://schemas.openxmlformats.org/officeDocument/2006/relationships/slideLayout" Target="../slideLayouts/slideLayout2.xml"/><Relationship Id="rId6" Type="http://schemas.openxmlformats.org/officeDocument/2006/relationships/hyperlink" Target="https://en.wikipedia.org/wiki/Vangelis" TargetMode="External"/><Relationship Id="rId11" Type="http://schemas.openxmlformats.org/officeDocument/2006/relationships/hyperlink" Target="https://www.typologos.com/o-orfeas-istorikos-kinimatografos-dramas/" TargetMode="External"/><Relationship Id="rId5" Type="http://schemas.openxmlformats.org/officeDocument/2006/relationships/hyperlink" Target="https://www.residentadvisor.net/news/37322?comments=1" TargetMode="External"/><Relationship Id="rId10" Type="http://schemas.openxmlformats.org/officeDocument/2006/relationships/hyperlink" Target="https://en.wikipedia.org/wiki/Aphrodite's_Child" TargetMode="External"/><Relationship Id="rId4" Type="http://schemas.openxmlformats.org/officeDocument/2006/relationships/hyperlink" Target="https://www.thegreekvibe.com/vangelis/" TargetMode="External"/><Relationship Id="rId9" Type="http://schemas.openxmlformats.org/officeDocument/2006/relationships/hyperlink" Target="https://www.facebook.com/25802732405/photos/a.441843772405/25812172405/"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Bitter_Moon" TargetMode="External"/><Relationship Id="rId3" Type="http://schemas.openxmlformats.org/officeDocument/2006/relationships/hyperlink" Target="https://en.wikipedia.org/wiki/File:Chariots_of_fire.jpg" TargetMode="External"/><Relationship Id="rId7" Type="http://schemas.openxmlformats.org/officeDocument/2006/relationships/hyperlink" Target="https://en.wikipedia.org/wiki/Francesco_(1989_film)" TargetMode="External"/><Relationship Id="rId12" Type="http://schemas.openxmlformats.org/officeDocument/2006/relationships/hyperlink" Target="https://en.wikipedia.org/wiki/2002_FIFA_World_Cup" TargetMode="External"/><Relationship Id="rId2" Type="http://schemas.openxmlformats.org/officeDocument/2006/relationships/hyperlink" Target="https://en.wikipedia.org/wiki/1492:_Conquest_of_Paradise" TargetMode="External"/><Relationship Id="rId1" Type="http://schemas.openxmlformats.org/officeDocument/2006/relationships/slideLayout" Target="../slideLayouts/slideLayout2.xml"/><Relationship Id="rId6" Type="http://schemas.openxmlformats.org/officeDocument/2006/relationships/hyperlink" Target="https://en.wikipedia.org/wiki/The_Bounty_(1984_film)" TargetMode="External"/><Relationship Id="rId11" Type="http://schemas.openxmlformats.org/officeDocument/2006/relationships/hyperlink" Target="https://en.wikipedia.org/wiki/El_Greco_(2007_film)" TargetMode="External"/><Relationship Id="rId5" Type="http://schemas.openxmlformats.org/officeDocument/2006/relationships/hyperlink" Target="https://en.wikipedia.org/wiki/Blade_Runner" TargetMode="External"/><Relationship Id="rId10" Type="http://schemas.openxmlformats.org/officeDocument/2006/relationships/hyperlink" Target="https://en.wikipedia.org/wiki/Alexander_(2004_film)" TargetMode="External"/><Relationship Id="rId4" Type="http://schemas.openxmlformats.org/officeDocument/2006/relationships/hyperlink" Target="https://en.wikipedia.org/wiki/Missing_(1982_film)" TargetMode="External"/><Relationship Id="rId9" Type="http://schemas.openxmlformats.org/officeDocument/2006/relationships/hyperlink" Target="https://www.ordino.gr/movie_detail.asp?id=11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tM2F-cE3Xh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YzwR44G3Knw"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Sav51fVlKU"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youtube.com/watch?v=CwzjlmBLfrQ&amp;t=33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X1WiQxDAeV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eogpIG53C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g5QER2wu0l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71301" y="2865416"/>
            <a:ext cx="9144000" cy="2083975"/>
          </a:xfrm>
        </p:spPr>
        <p:txBody>
          <a:bodyPr/>
          <a:lstStyle/>
          <a:p>
            <a:r>
              <a:rPr lang="en-US" dirty="0">
                <a:solidFill>
                  <a:schemeClr val="accent4">
                    <a:lumMod val="60000"/>
                    <a:lumOff val="40000"/>
                  </a:schemeClr>
                </a:solidFill>
                <a:latin typeface="Garamond" panose="02020404030301010803" pitchFamily="18" charset="0"/>
              </a:rPr>
              <a:t>VANGELIS</a:t>
            </a:r>
            <a:endParaRPr lang="el-GR" dirty="0">
              <a:solidFill>
                <a:schemeClr val="accent4">
                  <a:lumMod val="60000"/>
                  <a:lumOff val="40000"/>
                </a:schemeClr>
              </a:solidFill>
              <a:latin typeface="Garamond" panose="02020404030301010803"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 y="435098"/>
            <a:ext cx="10547400" cy="3515800"/>
          </a:xfrm>
          <a:prstGeom prst="rect">
            <a:avLst/>
          </a:prstGeom>
          <a:effectLst>
            <a:softEdge rad="127000"/>
          </a:effectLst>
        </p:spPr>
      </p:pic>
      <p:sp>
        <p:nvSpPr>
          <p:cNvPr id="5" name="Υπότιτλος 4"/>
          <p:cNvSpPr>
            <a:spLocks noGrp="1"/>
          </p:cNvSpPr>
          <p:nvPr>
            <p:ph type="subTitle" idx="1"/>
          </p:nvPr>
        </p:nvSpPr>
        <p:spPr>
          <a:xfrm>
            <a:off x="1485471" y="4121510"/>
            <a:ext cx="9144000" cy="1655762"/>
          </a:xfrm>
        </p:spPr>
        <p:txBody>
          <a:bodyPr/>
          <a:lstStyle/>
          <a:p>
            <a:endParaRPr lang="el-GR" dirty="0"/>
          </a:p>
        </p:txBody>
      </p:sp>
    </p:spTree>
    <p:extLst>
      <p:ext uri="{BB962C8B-B14F-4D97-AF65-F5344CB8AC3E}">
        <p14:creationId xmlns:p14="http://schemas.microsoft.com/office/powerpoint/2010/main" val="28397717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410199" y="88743"/>
            <a:ext cx="6537739" cy="4981575"/>
          </a:xfrm>
        </p:spPr>
        <p:txBody>
          <a:bodyPr>
            <a:normAutofit/>
          </a:bodyPr>
          <a:lstStyle/>
          <a:p>
            <a:r>
              <a:rPr lang="el-GR" sz="2400" b="1" u="sng" dirty="0">
                <a:solidFill>
                  <a:schemeClr val="accent4"/>
                </a:solidFill>
                <a:latin typeface="Garamond" panose="02020404030301010803" pitchFamily="18" charset="0"/>
              </a:rPr>
              <a:t>Francesco</a:t>
            </a:r>
            <a:r>
              <a:rPr lang="el-GR" sz="2400" dirty="0">
                <a:solidFill>
                  <a:schemeClr val="accent4"/>
                </a:solidFill>
                <a:latin typeface="Garamond" panose="02020404030301010803" pitchFamily="18" charset="0"/>
              </a:rPr>
              <a:t> (1989) της </a:t>
            </a:r>
            <a:r>
              <a:rPr lang="en-US" sz="2400" dirty="0">
                <a:solidFill>
                  <a:schemeClr val="accent4"/>
                </a:solidFill>
                <a:latin typeface="Garamond" panose="02020404030301010803" pitchFamily="18" charset="0"/>
              </a:rPr>
              <a:t>Liliana </a:t>
            </a:r>
            <a:r>
              <a:rPr lang="en-US" sz="2400" dirty="0" err="1">
                <a:solidFill>
                  <a:schemeClr val="accent4"/>
                </a:solidFill>
                <a:latin typeface="Garamond" panose="02020404030301010803" pitchFamily="18" charset="0"/>
              </a:rPr>
              <a:t>Cavani</a:t>
            </a:r>
            <a:br>
              <a:rPr lang="el-GR" sz="2400" dirty="0">
                <a:solidFill>
                  <a:schemeClr val="accent4"/>
                </a:solidFill>
                <a:latin typeface="Garamond" panose="02020404030301010803" pitchFamily="18" charset="0"/>
              </a:rPr>
            </a:br>
            <a:r>
              <a:rPr lang="en-US" sz="2400" dirty="0">
                <a:solidFill>
                  <a:schemeClr val="accent4"/>
                </a:solidFill>
                <a:latin typeface="Garamond" panose="02020404030301010803" pitchFamily="18" charset="0"/>
                <a:hlinkClick r:id="rId2"/>
              </a:rPr>
              <a:t>https://www.youtube.com/watch?v=18rO843lZvM</a:t>
            </a:r>
            <a:endParaRPr lang="el-GR" sz="2400"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728423" cy="6426357"/>
          </a:xfrm>
          <a:effectLst>
            <a:softEdge rad="63500"/>
          </a:effectLst>
        </p:spPr>
      </p:pic>
      <p:pic>
        <p:nvPicPr>
          <p:cNvPr id="4" name="Εικόνα 3"/>
          <p:cNvPicPr>
            <a:picLocks noChangeAspect="1"/>
          </p:cNvPicPr>
          <p:nvPr/>
        </p:nvPicPr>
        <p:blipFill>
          <a:blip r:embed="rId4"/>
          <a:stretch>
            <a:fillRect/>
          </a:stretch>
        </p:blipFill>
        <p:spPr>
          <a:xfrm>
            <a:off x="8898677" y="4800600"/>
            <a:ext cx="3049262" cy="1917700"/>
          </a:xfrm>
          <a:prstGeom prst="rect">
            <a:avLst/>
          </a:prstGeom>
        </p:spPr>
      </p:pic>
    </p:spTree>
    <p:extLst>
      <p:ext uri="{BB962C8B-B14F-4D97-AF65-F5344CB8AC3E}">
        <p14:creationId xmlns:p14="http://schemas.microsoft.com/office/powerpoint/2010/main" val="19570224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8586159" y="0"/>
            <a:ext cx="3605841" cy="5372622"/>
          </a:xfrm>
          <a:prstGeom prst="rect">
            <a:avLst/>
          </a:prstGeom>
        </p:spPr>
      </p:pic>
      <p:sp>
        <p:nvSpPr>
          <p:cNvPr id="3" name="Θέση περιεχομένου 2"/>
          <p:cNvSpPr>
            <a:spLocks noGrp="1"/>
          </p:cNvSpPr>
          <p:nvPr>
            <p:ph idx="1"/>
          </p:nvPr>
        </p:nvSpPr>
        <p:spPr>
          <a:xfrm>
            <a:off x="310551" y="249716"/>
            <a:ext cx="10078528" cy="5883665"/>
          </a:xfrm>
        </p:spPr>
        <p:txBody>
          <a:bodyPr/>
          <a:lstStyle/>
          <a:p>
            <a:pPr marL="0" indent="0">
              <a:buNone/>
            </a:pPr>
            <a:r>
              <a:rPr lang="en-US" sz="3600" b="1" u="sng" dirty="0">
                <a:solidFill>
                  <a:schemeClr val="accent4"/>
                </a:solidFill>
                <a:latin typeface="Garamond" panose="02020404030301010803" pitchFamily="18" charset="0"/>
              </a:rPr>
              <a:t>1492 </a:t>
            </a:r>
            <a:r>
              <a:rPr lang="el-GR" sz="3600" b="1" u="sng" dirty="0">
                <a:solidFill>
                  <a:schemeClr val="accent4"/>
                </a:solidFill>
                <a:latin typeface="Garamond" panose="02020404030301010803" pitchFamily="18" charset="0"/>
              </a:rPr>
              <a:t>Χριστόφορος Κολόμβος </a:t>
            </a:r>
            <a:endParaRPr lang="en-US" sz="3600" b="1" u="sng" dirty="0">
              <a:solidFill>
                <a:schemeClr val="accent4"/>
              </a:solidFill>
              <a:latin typeface="Garamond" panose="02020404030301010803" pitchFamily="18" charset="0"/>
            </a:endParaRPr>
          </a:p>
          <a:p>
            <a:pPr marL="0" indent="0">
              <a:buNone/>
            </a:pPr>
            <a:r>
              <a:rPr lang="el-GR" sz="3600" dirty="0">
                <a:solidFill>
                  <a:schemeClr val="accent4"/>
                </a:solidFill>
                <a:latin typeface="Garamond" panose="02020404030301010803" pitchFamily="18" charset="0"/>
              </a:rPr>
              <a:t>(</a:t>
            </a:r>
            <a:r>
              <a:rPr lang="en-US" sz="3600" dirty="0">
                <a:solidFill>
                  <a:schemeClr val="accent4"/>
                </a:solidFill>
                <a:latin typeface="Garamond" panose="02020404030301010803" pitchFamily="18" charset="0"/>
              </a:rPr>
              <a:t> </a:t>
            </a:r>
            <a:r>
              <a:rPr lang="en-US" sz="3600" i="1" dirty="0">
                <a:solidFill>
                  <a:schemeClr val="accent4"/>
                </a:solidFill>
                <a:latin typeface="Garamond" panose="02020404030301010803" pitchFamily="18" charset="0"/>
              </a:rPr>
              <a:t>Conquest of paradise </a:t>
            </a:r>
            <a:r>
              <a:rPr lang="el-GR" sz="3600" i="1" dirty="0">
                <a:solidFill>
                  <a:schemeClr val="accent4"/>
                </a:solidFill>
                <a:latin typeface="Garamond" panose="02020404030301010803" pitchFamily="18" charset="0"/>
              </a:rPr>
              <a:t>, </a:t>
            </a:r>
            <a:r>
              <a:rPr lang="el-GR" sz="3600" dirty="0">
                <a:solidFill>
                  <a:schemeClr val="accent4"/>
                </a:solidFill>
                <a:latin typeface="Garamond" panose="02020404030301010803" pitchFamily="18" charset="0"/>
              </a:rPr>
              <a:t>1992) </a:t>
            </a:r>
            <a:endParaRPr lang="en-US" sz="3600" dirty="0">
              <a:solidFill>
                <a:schemeClr val="accent4"/>
              </a:solidFill>
              <a:latin typeface="Garamond" panose="02020404030301010803" pitchFamily="18" charset="0"/>
            </a:endParaRPr>
          </a:p>
          <a:p>
            <a:pPr marL="0" indent="0">
              <a:buNone/>
            </a:pPr>
            <a:r>
              <a:rPr lang="el-GR" sz="3600" dirty="0">
                <a:solidFill>
                  <a:schemeClr val="accent4"/>
                </a:solidFill>
                <a:latin typeface="Garamond" panose="02020404030301010803" pitchFamily="18" charset="0"/>
              </a:rPr>
              <a:t>του </a:t>
            </a:r>
            <a:r>
              <a:rPr lang="el-GR" sz="3600" dirty="0" err="1">
                <a:solidFill>
                  <a:schemeClr val="accent4"/>
                </a:solidFill>
                <a:latin typeface="Garamond" panose="02020404030301010803" pitchFamily="18" charset="0"/>
              </a:rPr>
              <a:t>Ρίντλεϊ</a:t>
            </a:r>
            <a:r>
              <a:rPr lang="el-GR" sz="3600" dirty="0">
                <a:solidFill>
                  <a:schemeClr val="accent4"/>
                </a:solidFill>
                <a:latin typeface="Garamond" panose="02020404030301010803" pitchFamily="18" charset="0"/>
              </a:rPr>
              <a:t>  Σκοτ για το οποίο απέσπασε</a:t>
            </a:r>
            <a:endParaRPr lang="en-US" sz="3600" dirty="0">
              <a:solidFill>
                <a:schemeClr val="accent4"/>
              </a:solidFill>
              <a:latin typeface="Garamond" panose="02020404030301010803" pitchFamily="18" charset="0"/>
            </a:endParaRPr>
          </a:p>
          <a:p>
            <a:pPr marL="0" indent="0">
              <a:buNone/>
            </a:pPr>
            <a:r>
              <a:rPr lang="el-GR" sz="3600" dirty="0">
                <a:solidFill>
                  <a:schemeClr val="accent4"/>
                </a:solidFill>
                <a:latin typeface="Garamond" panose="02020404030301010803" pitchFamily="18" charset="0"/>
              </a:rPr>
              <a:t> το βραβείο </a:t>
            </a:r>
            <a:r>
              <a:rPr lang="el-GR" sz="3600" dirty="0" err="1">
                <a:solidFill>
                  <a:schemeClr val="accent4"/>
                </a:solidFill>
                <a:latin typeface="Garamond" panose="02020404030301010803" pitchFamily="18" charset="0"/>
              </a:rPr>
              <a:t>Echo</a:t>
            </a:r>
            <a:r>
              <a:rPr lang="el-GR" sz="3600" dirty="0">
                <a:solidFill>
                  <a:schemeClr val="accent4"/>
                </a:solidFill>
                <a:latin typeface="Garamond" panose="02020404030301010803" pitchFamily="18" charset="0"/>
              </a:rPr>
              <a:t> Awards</a:t>
            </a:r>
            <a:endParaRPr lang="en-US" sz="3600" dirty="0">
              <a:solidFill>
                <a:schemeClr val="accent4"/>
              </a:solidFill>
              <a:latin typeface="Garamond" panose="02020404030301010803" pitchFamily="18" charset="0"/>
            </a:endParaRPr>
          </a:p>
          <a:p>
            <a:pPr marL="0" indent="0">
              <a:buNone/>
            </a:pPr>
            <a:r>
              <a:rPr lang="el-GR" sz="3600" dirty="0">
                <a:solidFill>
                  <a:schemeClr val="accent4"/>
                </a:solidFill>
                <a:latin typeface="Garamond" panose="02020404030301010803" pitchFamily="18" charset="0"/>
              </a:rPr>
              <a:t> αλλά και το βραβείο του Χρυσού Λέοντα,</a:t>
            </a:r>
            <a:endParaRPr lang="en-US" sz="3600" dirty="0">
              <a:solidFill>
                <a:schemeClr val="accent4"/>
              </a:solidFill>
              <a:latin typeface="Garamond" panose="02020404030301010803" pitchFamily="18" charset="0"/>
            </a:endParaRPr>
          </a:p>
          <a:p>
            <a:pPr marL="0" indent="0">
              <a:buNone/>
            </a:pPr>
            <a:endParaRPr lang="en-US" sz="3200" dirty="0">
              <a:solidFill>
                <a:schemeClr val="accent4"/>
              </a:solidFill>
              <a:latin typeface="Garamond" panose="02020404030301010803" pitchFamily="18" charset="0"/>
            </a:endParaRPr>
          </a:p>
          <a:p>
            <a:pPr marL="0" indent="0">
              <a:buNone/>
            </a:pPr>
            <a:endParaRPr lang="el-GR" sz="3200" dirty="0">
              <a:solidFill>
                <a:schemeClr val="accent4"/>
              </a:solidFill>
              <a:latin typeface="Garamond" panose="02020404030301010803" pitchFamily="18" charset="0"/>
            </a:endParaRPr>
          </a:p>
          <a:p>
            <a:pPr marL="0" indent="0">
              <a:buNone/>
            </a:pPr>
            <a:r>
              <a:rPr lang="en-US" sz="3200" dirty="0">
                <a:solidFill>
                  <a:schemeClr val="accent4"/>
                </a:solidFill>
                <a:latin typeface="Garamond" panose="02020404030301010803" pitchFamily="18" charset="0"/>
                <a:hlinkClick r:id="rId3"/>
              </a:rPr>
              <a:t>https://www.youtube.com/watch?v=WYeDsa4Tw0c&amp;t=92s</a:t>
            </a:r>
            <a:r>
              <a:rPr lang="el-GR" sz="3200" dirty="0">
                <a:solidFill>
                  <a:schemeClr val="accent4"/>
                </a:solidFill>
                <a:latin typeface="Garamond" panose="02020404030301010803" pitchFamily="18" charset="0"/>
              </a:rPr>
              <a:t> </a:t>
            </a:r>
          </a:p>
          <a:p>
            <a:endParaRPr lang="en-US" dirty="0">
              <a:solidFill>
                <a:schemeClr val="accent4"/>
              </a:solidFill>
              <a:latin typeface="Garamond" panose="02020404030301010803" pitchFamily="18" charset="0"/>
            </a:endParaRPr>
          </a:p>
          <a:p>
            <a:endParaRPr lang="el-GR" dirty="0">
              <a:solidFill>
                <a:schemeClr val="accent4"/>
              </a:solidFill>
              <a:latin typeface="Garamond" panose="02020404030301010803" pitchFamily="18" charset="0"/>
            </a:endParaRPr>
          </a:p>
          <a:p>
            <a:endParaRPr lang="en-US" dirty="0">
              <a:solidFill>
                <a:schemeClr val="accent4"/>
              </a:solidFill>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22852622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41540"/>
            <a:ext cx="10515600" cy="1155939"/>
          </a:xfrm>
        </p:spPr>
        <p:txBody>
          <a:bodyPr>
            <a:normAutofit lnSpcReduction="10000"/>
          </a:bodyPr>
          <a:lstStyle/>
          <a:p>
            <a:pPr marL="0" indent="0">
              <a:buNone/>
            </a:pPr>
            <a:r>
              <a:rPr lang="en-US" sz="4000" b="1" u="sng" dirty="0">
                <a:solidFill>
                  <a:schemeClr val="accent4"/>
                </a:solidFill>
                <a:latin typeface="Garamond" panose="02020404030301010803" pitchFamily="18" charset="0"/>
              </a:rPr>
              <a:t>Bitter Moon </a:t>
            </a:r>
            <a:r>
              <a:rPr lang="en-US" sz="3200" dirty="0">
                <a:solidFill>
                  <a:schemeClr val="accent4"/>
                </a:solidFill>
                <a:latin typeface="Garamond" panose="02020404030301010803" pitchFamily="18" charset="0"/>
              </a:rPr>
              <a:t>(1992) </a:t>
            </a:r>
            <a:r>
              <a:rPr lang="el-GR" sz="3200" dirty="0">
                <a:solidFill>
                  <a:schemeClr val="accent4"/>
                </a:solidFill>
                <a:latin typeface="Garamond" panose="02020404030301010803" pitchFamily="18" charset="0"/>
              </a:rPr>
              <a:t>του </a:t>
            </a:r>
            <a:r>
              <a:rPr lang="el-GR" sz="3200" dirty="0" err="1">
                <a:solidFill>
                  <a:schemeClr val="accent4"/>
                </a:solidFill>
                <a:latin typeface="Garamond" panose="02020404030301010803" pitchFamily="18" charset="0"/>
              </a:rPr>
              <a:t>Ρόμαν</a:t>
            </a:r>
            <a:r>
              <a:rPr lang="el-GR" sz="3200" dirty="0">
                <a:solidFill>
                  <a:schemeClr val="accent4"/>
                </a:solidFill>
                <a:latin typeface="Garamond" panose="02020404030301010803" pitchFamily="18" charset="0"/>
              </a:rPr>
              <a:t> </a:t>
            </a:r>
            <a:r>
              <a:rPr lang="el-GR" sz="3200" dirty="0" err="1">
                <a:solidFill>
                  <a:schemeClr val="accent4"/>
                </a:solidFill>
                <a:latin typeface="Garamond" panose="02020404030301010803" pitchFamily="18" charset="0"/>
              </a:rPr>
              <a:t>Πολάνσκι</a:t>
            </a:r>
            <a:endParaRPr lang="en-US" sz="3200" dirty="0">
              <a:solidFill>
                <a:schemeClr val="accent4"/>
              </a:solidFill>
              <a:latin typeface="Garamond" panose="02020404030301010803" pitchFamily="18" charset="0"/>
            </a:endParaRPr>
          </a:p>
          <a:p>
            <a:pPr marL="0" indent="0">
              <a:buNone/>
            </a:pPr>
            <a:r>
              <a:rPr lang="en-US" sz="3200" dirty="0">
                <a:latin typeface="Garamond" panose="02020404030301010803" pitchFamily="18" charset="0"/>
                <a:hlinkClick r:id="rId2"/>
              </a:rPr>
              <a:t>https://www.youtube.com/watch?v=RDpLAHDz020</a:t>
            </a:r>
            <a:endParaRPr lang="el-GR" sz="3200" dirty="0">
              <a:latin typeface="Garamond" panose="02020404030301010803" pitchFamily="18" charset="0"/>
            </a:endParaRPr>
          </a:p>
          <a:p>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049" y="1312098"/>
            <a:ext cx="3434751" cy="5386314"/>
          </a:xfrm>
          <a:prstGeom prst="rect">
            <a:avLst/>
          </a:prstGeom>
          <a:effectLst>
            <a:softEdge rad="63500"/>
          </a:effectLst>
        </p:spPr>
      </p:pic>
    </p:spTree>
    <p:extLst>
      <p:ext uri="{BB962C8B-B14F-4D97-AF65-F5344CB8AC3E}">
        <p14:creationId xmlns:p14="http://schemas.microsoft.com/office/powerpoint/2010/main" val="12076751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3362" y="497156"/>
            <a:ext cx="10515600" cy="4351338"/>
          </a:xfrm>
        </p:spPr>
        <p:txBody>
          <a:bodyPr/>
          <a:lstStyle/>
          <a:p>
            <a:pPr marL="0" indent="0">
              <a:buNone/>
            </a:pPr>
            <a:r>
              <a:rPr lang="el-GR" sz="3600" b="1" u="sng" dirty="0">
                <a:solidFill>
                  <a:schemeClr val="accent4"/>
                </a:solidFill>
                <a:latin typeface="Garamond" panose="02020404030301010803" pitchFamily="18" charset="0"/>
              </a:rPr>
              <a:t>Καβάφης</a:t>
            </a:r>
            <a:r>
              <a:rPr lang="el-GR" sz="3600"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( 1996) του Γιάννη Σμαραγδή</a:t>
            </a:r>
          </a:p>
          <a:p>
            <a:pPr marL="0" indent="0">
              <a:buNone/>
            </a:pPr>
            <a:r>
              <a:rPr lang="en-US" dirty="0">
                <a:solidFill>
                  <a:schemeClr val="accent4"/>
                </a:solidFill>
                <a:latin typeface="Garamond" panose="02020404030301010803" pitchFamily="18" charset="0"/>
                <a:hlinkClick r:id="rId2"/>
              </a:rPr>
              <a:t>https://www.youtube.com/watch?v=sJQvG-VsINo</a:t>
            </a:r>
            <a:endParaRPr lang="el-GR" dirty="0">
              <a:solidFill>
                <a:schemeClr val="accent4"/>
              </a:solidFill>
              <a:latin typeface="Garamond" panose="02020404030301010803" pitchFamily="18" charset="0"/>
            </a:endParaRPr>
          </a:p>
          <a:p>
            <a:pPr marL="0" indent="0">
              <a:buNone/>
            </a:pP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664" y="497156"/>
            <a:ext cx="3854030" cy="6051782"/>
          </a:xfrm>
          <a:prstGeom prst="rect">
            <a:avLst/>
          </a:prstGeom>
          <a:effectLst>
            <a:softEdge rad="63500"/>
          </a:effectLst>
        </p:spPr>
      </p:pic>
    </p:spTree>
    <p:extLst>
      <p:ext uri="{BB962C8B-B14F-4D97-AF65-F5344CB8AC3E}">
        <p14:creationId xmlns:p14="http://schemas.microsoft.com/office/powerpoint/2010/main" val="2575229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2706" y="221112"/>
            <a:ext cx="10515600" cy="4351338"/>
          </a:xfrm>
        </p:spPr>
        <p:txBody>
          <a:bodyPr/>
          <a:lstStyle/>
          <a:p>
            <a:pPr marL="0" indent="0">
              <a:buNone/>
            </a:pPr>
            <a:r>
              <a:rPr lang="el-GR" sz="3600" b="1" u="sng" dirty="0">
                <a:solidFill>
                  <a:schemeClr val="accent4"/>
                </a:solidFill>
                <a:latin typeface="Garamond" panose="02020404030301010803" pitchFamily="18" charset="0"/>
              </a:rPr>
              <a:t>Αλέξανδρος</a:t>
            </a:r>
            <a:r>
              <a:rPr lang="el-GR" sz="3600" u="sng"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(2004) του Όλιβερ Στόουν</a:t>
            </a:r>
          </a:p>
          <a:p>
            <a:pPr marL="0" indent="0">
              <a:buNone/>
            </a:pPr>
            <a:r>
              <a:rPr lang="en-US" dirty="0">
                <a:solidFill>
                  <a:schemeClr val="accent4"/>
                </a:solidFill>
                <a:latin typeface="Garamond" panose="02020404030301010803" pitchFamily="18" charset="0"/>
                <a:hlinkClick r:id="rId2"/>
              </a:rPr>
              <a:t>https://www.youtube.com/watch?v=Bh6LKIdxqCU</a:t>
            </a:r>
            <a:endParaRPr lang="en-US" dirty="0">
              <a:solidFill>
                <a:schemeClr val="accent4"/>
              </a:solidFill>
              <a:latin typeface="Garamond" panose="02020404030301010803" pitchFamily="18" charset="0"/>
            </a:endParaRPr>
          </a:p>
          <a:p>
            <a:pPr marL="0" indent="0">
              <a:buNone/>
            </a:pP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107" y="1284710"/>
            <a:ext cx="3761116" cy="5573290"/>
          </a:xfrm>
          <a:prstGeom prst="rect">
            <a:avLst/>
          </a:prstGeom>
          <a:effectLst>
            <a:softEdge rad="63500"/>
          </a:effectLst>
        </p:spPr>
      </p:pic>
    </p:spTree>
    <p:extLst>
      <p:ext uri="{BB962C8B-B14F-4D97-AF65-F5344CB8AC3E}">
        <p14:creationId xmlns:p14="http://schemas.microsoft.com/office/powerpoint/2010/main" val="3802465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8638" y="238364"/>
            <a:ext cx="10515600" cy="1262632"/>
          </a:xfrm>
        </p:spPr>
        <p:txBody>
          <a:bodyPr/>
          <a:lstStyle/>
          <a:p>
            <a:pPr marL="0" indent="0">
              <a:buNone/>
            </a:pPr>
            <a:r>
              <a:rPr lang="en-US" sz="3600" b="1" u="sng" dirty="0">
                <a:solidFill>
                  <a:schemeClr val="accent4"/>
                </a:solidFill>
                <a:latin typeface="Garamond" panose="02020404030301010803" pitchFamily="18" charset="0"/>
              </a:rPr>
              <a:t>El Greco </a:t>
            </a:r>
            <a:r>
              <a:rPr lang="en-US" dirty="0">
                <a:solidFill>
                  <a:schemeClr val="accent4"/>
                </a:solidFill>
                <a:latin typeface="Garamond" panose="02020404030301010803" pitchFamily="18" charset="0"/>
              </a:rPr>
              <a:t>(2007)  </a:t>
            </a:r>
            <a:r>
              <a:rPr lang="el-GR" dirty="0">
                <a:solidFill>
                  <a:schemeClr val="accent4"/>
                </a:solidFill>
                <a:latin typeface="Garamond" panose="02020404030301010803" pitchFamily="18" charset="0"/>
              </a:rPr>
              <a:t>του Γιάννη Σμαραγδή</a:t>
            </a:r>
          </a:p>
          <a:p>
            <a:pPr marL="0" indent="0">
              <a:buNone/>
            </a:pPr>
            <a:r>
              <a:rPr lang="en-US" dirty="0">
                <a:solidFill>
                  <a:schemeClr val="accent4"/>
                </a:solidFill>
                <a:latin typeface="Garamond" panose="02020404030301010803" pitchFamily="18" charset="0"/>
                <a:hlinkClick r:id="rId2"/>
              </a:rPr>
              <a:t>https://www.youtube.com/watch?v=tqB4IBj6dGg</a:t>
            </a:r>
            <a:endParaRPr lang="en-US" dirty="0">
              <a:solidFill>
                <a:schemeClr val="accent4"/>
              </a:solidFill>
              <a:latin typeface="Garamond" panose="02020404030301010803" pitchFamily="18" charset="0"/>
            </a:endParaRPr>
          </a:p>
          <a:p>
            <a:pPr marL="0" indent="0">
              <a:buNone/>
            </a:pP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763" y="751441"/>
            <a:ext cx="4347712" cy="6106559"/>
          </a:xfrm>
          <a:prstGeom prst="rect">
            <a:avLst/>
          </a:prstGeom>
          <a:effectLst>
            <a:softEdge rad="63500"/>
          </a:effectLst>
        </p:spPr>
      </p:pic>
    </p:spTree>
    <p:extLst>
      <p:ext uri="{BB962C8B-B14F-4D97-AF65-F5344CB8AC3E}">
        <p14:creationId xmlns:p14="http://schemas.microsoft.com/office/powerpoint/2010/main" val="4048071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3297" y="155275"/>
            <a:ext cx="11611155" cy="6521570"/>
          </a:xfrm>
        </p:spPr>
        <p:txBody>
          <a:bodyPr>
            <a:normAutofit fontScale="92500" lnSpcReduction="10000"/>
          </a:bodyPr>
          <a:lstStyle/>
          <a:p>
            <a:pPr marL="0" indent="0">
              <a:buNone/>
            </a:pPr>
            <a:r>
              <a:rPr lang="el-GR" sz="3900" b="1" dirty="0">
                <a:solidFill>
                  <a:schemeClr val="accent4"/>
                </a:solidFill>
                <a:latin typeface="Garamond" panose="02020404030301010803" pitchFamily="18" charset="0"/>
              </a:rPr>
              <a:t>Μουσική για το διάστημα</a:t>
            </a:r>
          </a:p>
          <a:p>
            <a:pPr marL="0" indent="0">
              <a:buNone/>
            </a:pPr>
            <a:r>
              <a:rPr lang="el-GR" sz="3600" dirty="0">
                <a:solidFill>
                  <a:schemeClr val="accent4"/>
                </a:solidFill>
                <a:latin typeface="Garamond" panose="02020404030301010803" pitchFamily="18" charset="0"/>
              </a:rPr>
              <a:t>Η εξερεύνηση του διαστήματος τον ενθουσίαζε από τα πρώτα του παιδικά χρόνια όπως έχει δηλώσει και ο ίδιος. Ένα μεγάλο μέρος από τα έργα του είναι αφιερωμένο σε αυτό, ενώ διαχρονικά οι κορυφαίοι διαστημικοί οργανισμοί τον εμπιστεύτηκαν για να μελοποιήσει τις επιτυχίες τους.</a:t>
            </a:r>
          </a:p>
          <a:p>
            <a:pPr marL="0" indent="0">
              <a:buNone/>
            </a:pPr>
            <a:endParaRPr lang="el-GR" sz="3600" dirty="0">
              <a:solidFill>
                <a:schemeClr val="accent4"/>
              </a:solidFill>
              <a:latin typeface="Garamond" panose="02020404030301010803" pitchFamily="18" charset="0"/>
            </a:endParaRPr>
          </a:p>
          <a:p>
            <a:pPr marL="0" indent="0">
              <a:buNone/>
            </a:pPr>
            <a:r>
              <a:rPr lang="el-GR" sz="3600" dirty="0">
                <a:solidFill>
                  <a:schemeClr val="accent4"/>
                </a:solidFill>
                <a:latin typeface="Garamond" panose="02020404030301010803" pitchFamily="18" charset="0"/>
              </a:rPr>
              <a:t>Η πρώτη του γνωριμία με τον κόσμο του διαστήματος έγινε το 1980 όταν ξεκίνησε να προβάλλεται η αμερικανική τηλεοπτική </a:t>
            </a:r>
            <a:r>
              <a:rPr lang="el-GR" sz="3600" b="1" dirty="0">
                <a:solidFill>
                  <a:schemeClr val="accent4"/>
                </a:solidFill>
                <a:latin typeface="Garamond" panose="02020404030301010803" pitchFamily="18" charset="0"/>
              </a:rPr>
              <a:t>σειρά </a:t>
            </a:r>
            <a:r>
              <a:rPr lang="el-GR" sz="3600" b="1" dirty="0" err="1">
                <a:solidFill>
                  <a:schemeClr val="accent4"/>
                </a:solidFill>
                <a:latin typeface="Garamond" panose="02020404030301010803" pitchFamily="18" charset="0"/>
              </a:rPr>
              <a:t>Cosmos</a:t>
            </a:r>
            <a:r>
              <a:rPr lang="el-GR" sz="3600" b="1" dirty="0">
                <a:solidFill>
                  <a:schemeClr val="accent4"/>
                </a:solidFill>
                <a:latin typeface="Garamond" panose="02020404030301010803" pitchFamily="18" charset="0"/>
              </a:rPr>
              <a:t>: A </a:t>
            </a:r>
            <a:r>
              <a:rPr lang="el-GR" sz="3600" b="1" dirty="0" err="1">
                <a:solidFill>
                  <a:schemeClr val="accent4"/>
                </a:solidFill>
                <a:latin typeface="Garamond" panose="02020404030301010803" pitchFamily="18" charset="0"/>
              </a:rPr>
              <a:t>Personal</a:t>
            </a:r>
            <a:r>
              <a:rPr lang="el-GR" sz="3600" b="1" dirty="0">
                <a:solidFill>
                  <a:schemeClr val="accent4"/>
                </a:solidFill>
                <a:latin typeface="Garamond" panose="02020404030301010803" pitchFamily="18" charset="0"/>
              </a:rPr>
              <a:t> </a:t>
            </a:r>
            <a:r>
              <a:rPr lang="el-GR" sz="3600" b="1" dirty="0" err="1">
                <a:solidFill>
                  <a:schemeClr val="accent4"/>
                </a:solidFill>
                <a:latin typeface="Garamond" panose="02020404030301010803" pitchFamily="18" charset="0"/>
              </a:rPr>
              <a:t>Voyage</a:t>
            </a:r>
            <a:r>
              <a:rPr lang="el-GR" sz="3600" b="1" dirty="0">
                <a:solidFill>
                  <a:schemeClr val="accent4"/>
                </a:solidFill>
                <a:latin typeface="Garamond" panose="02020404030301010803" pitchFamily="18" charset="0"/>
              </a:rPr>
              <a:t> </a:t>
            </a:r>
            <a:r>
              <a:rPr lang="el-GR" sz="3600" dirty="0">
                <a:solidFill>
                  <a:schemeClr val="accent4"/>
                </a:solidFill>
                <a:latin typeface="Garamond" panose="02020404030301010803" pitchFamily="18" charset="0"/>
              </a:rPr>
              <a:t>του Καρλ Σαγκάν που είχε ως κύριο θέμα τη θέση του ανθρώπου στο σύμπαν και την ύπαρξη εξωγήινης ζωής. Η μουσική επένδυση των επεισοδίων δημιουργήθηκε από τον Βαγγέλη </a:t>
            </a:r>
            <a:r>
              <a:rPr lang="el-GR" sz="3600" dirty="0" err="1">
                <a:solidFill>
                  <a:schemeClr val="accent4"/>
                </a:solidFill>
                <a:latin typeface="Garamond" panose="02020404030301010803" pitchFamily="18" charset="0"/>
              </a:rPr>
              <a:t>Παπαθανασίου</a:t>
            </a:r>
            <a:r>
              <a:rPr lang="el-GR" sz="3600" dirty="0">
                <a:solidFill>
                  <a:schemeClr val="accent4"/>
                </a:solidFill>
                <a:latin typeface="Garamond" panose="02020404030301010803" pitchFamily="18" charset="0"/>
              </a:rPr>
              <a:t>, ενώ η σειρά απέσπασε βραβείο </a:t>
            </a:r>
            <a:r>
              <a:rPr lang="el-GR" sz="3600" dirty="0" err="1">
                <a:solidFill>
                  <a:schemeClr val="accent4"/>
                </a:solidFill>
                <a:latin typeface="Garamond" panose="02020404030301010803" pitchFamily="18" charset="0"/>
              </a:rPr>
              <a:t>Emmy</a:t>
            </a:r>
            <a:r>
              <a:rPr lang="el-GR" sz="3600" dirty="0">
                <a:solidFill>
                  <a:schemeClr val="accent4"/>
                </a:solidFill>
                <a:latin typeface="Garamond" panose="02020404030301010803" pitchFamily="18" charset="0"/>
              </a:rPr>
              <a:t> και προβλήθηκε σε 500 εκατομμύρια τηλεθεατές σε 60 χώρες.</a:t>
            </a:r>
            <a:endParaRPr lang="en-US" sz="3600" dirty="0">
              <a:solidFill>
                <a:schemeClr val="accent4"/>
              </a:solidFill>
              <a:latin typeface="Garamond" panose="02020404030301010803" pitchFamily="18" charset="0"/>
            </a:endParaRPr>
          </a:p>
          <a:p>
            <a:pPr marL="0" indent="0">
              <a:buNone/>
            </a:pPr>
            <a:endParaRPr lang="el-GR" sz="3600" dirty="0">
              <a:solidFill>
                <a:schemeClr val="accent4"/>
              </a:solidFill>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6345473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0551" y="396815"/>
            <a:ext cx="11043249" cy="5780148"/>
          </a:xfrm>
        </p:spPr>
        <p:txBody>
          <a:bodyPr>
            <a:normAutofit lnSpcReduction="10000"/>
          </a:bodyPr>
          <a:lstStyle/>
          <a:p>
            <a:pPr marL="0" indent="0">
              <a:buNone/>
            </a:pPr>
            <a:r>
              <a:rPr lang="el-GR" dirty="0">
                <a:solidFill>
                  <a:schemeClr val="accent4"/>
                </a:solidFill>
                <a:latin typeface="Garamond" panose="02020404030301010803" pitchFamily="18" charset="0"/>
              </a:rPr>
              <a:t>Το καλοκαίρι του 2001 ο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παρουσίασε το έργο </a:t>
            </a:r>
            <a:r>
              <a:rPr lang="el-GR" b="1" dirty="0" err="1">
                <a:solidFill>
                  <a:schemeClr val="accent4"/>
                </a:solidFill>
                <a:latin typeface="Garamond" panose="02020404030301010803" pitchFamily="18" charset="0"/>
              </a:rPr>
              <a:t>Μυθωδία</a:t>
            </a:r>
            <a:r>
              <a:rPr lang="el-GR" dirty="0">
                <a:solidFill>
                  <a:schemeClr val="accent4"/>
                </a:solidFill>
                <a:latin typeface="Garamond" panose="02020404030301010803" pitchFamily="18" charset="0"/>
              </a:rPr>
              <a:t> στους στύλους του Ολυμπίου Διός. Η μουσική του έργου δημιουργήθηκε ώστε να συνοδεύσει τη διαστημική αποστολή της ΝΑΣΑ 2001: Οδύσσεια στον Άρη. Τραγούδησαν σόλο οι  σοπράνο </a:t>
            </a:r>
            <a:r>
              <a:rPr lang="el-GR" dirty="0" err="1">
                <a:solidFill>
                  <a:schemeClr val="accent4"/>
                </a:solidFill>
                <a:latin typeface="Garamond" panose="02020404030301010803" pitchFamily="18" charset="0"/>
              </a:rPr>
              <a:t>Τζέσι</a:t>
            </a:r>
            <a:r>
              <a:rPr lang="el-GR" dirty="0">
                <a:solidFill>
                  <a:schemeClr val="accent4"/>
                </a:solidFill>
                <a:latin typeface="Garamond" panose="02020404030301010803" pitchFamily="18" charset="0"/>
              </a:rPr>
              <a:t> Νόρμαν και </a:t>
            </a:r>
            <a:r>
              <a:rPr lang="el-GR" dirty="0" err="1">
                <a:solidFill>
                  <a:schemeClr val="accent4"/>
                </a:solidFill>
                <a:latin typeface="Garamond" panose="02020404030301010803" pitchFamily="18" charset="0"/>
              </a:rPr>
              <a:t>Κάθλιν</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Μπατλ</a:t>
            </a:r>
            <a:r>
              <a:rPr lang="el-GR" dirty="0">
                <a:solidFill>
                  <a:schemeClr val="accent4"/>
                </a:solidFill>
                <a:latin typeface="Garamond" panose="02020404030301010803" pitchFamily="18" charset="0"/>
              </a:rPr>
              <a:t>. Επίσης συμμετείχε η Μητροπολιτική Ορχήστρα του Λονδίνου, 120μελής χορωδία της Εθνικής Λυρικής Σκηνής ενώ ο ίδιος ο συνθέτης χειριζόταν τα πλήκτρα. Το έργο προβλήθηκε τηλεοπτικά σε όλο τον πλανήτη ενώ υπήρχαν γιγαντοοθόνες και στο Παναθηναϊκό Στάδιο. </a:t>
            </a:r>
          </a:p>
          <a:p>
            <a:pPr marL="0" indent="0">
              <a:buNone/>
            </a:pPr>
            <a:r>
              <a:rPr lang="el-GR" dirty="0">
                <a:solidFill>
                  <a:schemeClr val="accent4"/>
                </a:solidFill>
                <a:latin typeface="Garamond" panose="02020404030301010803" pitchFamily="18" charset="0"/>
              </a:rPr>
              <a:t>Μετά το τέλος της μουσικής παράστασης η γαλλική κυβέρνηση, την οποία εκπροσώπησε ο υπουργός παιδείας Ζακ Λανγκ, απένειμε στον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τον τίτλο του Τάγματος της Λεγεώνας της Τιμής σε μία τελετή που έλαβε χώρα στο περιστύλιο του </a:t>
            </a:r>
            <a:r>
              <a:rPr lang="el-GR" dirty="0" err="1">
                <a:solidFill>
                  <a:schemeClr val="accent4"/>
                </a:solidFill>
                <a:latin typeface="Garamond" panose="02020404030301010803" pitchFamily="18" charset="0"/>
              </a:rPr>
              <a:t>Ζαππείου</a:t>
            </a:r>
            <a:r>
              <a:rPr lang="el-GR" dirty="0">
                <a:solidFill>
                  <a:schemeClr val="accent4"/>
                </a:solidFill>
                <a:latin typeface="Garamond" panose="02020404030301010803" pitchFamily="18" charset="0"/>
              </a:rPr>
              <a:t>.</a:t>
            </a:r>
          </a:p>
          <a:p>
            <a:pPr marL="0" indent="0">
              <a:buNone/>
            </a:pPr>
            <a:endParaRPr lang="el-GR" dirty="0">
              <a:solidFill>
                <a:schemeClr val="accent4"/>
              </a:solidFill>
              <a:latin typeface="Garamond" panose="02020404030301010803" pitchFamily="18" charset="0"/>
            </a:endParaRPr>
          </a:p>
          <a:p>
            <a:pPr marL="0" indent="0">
              <a:buNone/>
            </a:pPr>
            <a:r>
              <a:rPr lang="en-US" b="1" dirty="0">
                <a:latin typeface="Garamond" panose="02020404030301010803" pitchFamily="18" charset="0"/>
                <a:hlinkClick r:id="rId2"/>
              </a:rPr>
              <a:t>https://www.youtube.com/watch?v=G_U4k_lc3pE</a:t>
            </a:r>
            <a:endParaRPr lang="el-GR" b="1" dirty="0">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3546137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3914" y="790456"/>
            <a:ext cx="10515600" cy="4351338"/>
          </a:xfrm>
        </p:spPr>
        <p:txBody>
          <a:bodyPr/>
          <a:lstStyle/>
          <a:p>
            <a:pPr marL="0" indent="0">
              <a:buNone/>
            </a:pPr>
            <a:r>
              <a:rPr lang="el-GR" dirty="0">
                <a:solidFill>
                  <a:schemeClr val="accent4"/>
                </a:solidFill>
                <a:latin typeface="Garamond" panose="02020404030301010803" pitchFamily="18" charset="0"/>
              </a:rPr>
              <a:t>Δύο χρόνια αργότερα η ΝΑΣΑ θα τιμήσει τον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με το μετάλλιο δημόσιας συνεισφοράς σε αναγνώριση εξαιρετικής συνεισφοράς στο όραμα της, Το βραβείο αποτελεί την υψηλότερη τιμή από τον Αμερικανικό οργανισμό για μη κυβερνητικά πρόσωπα .</a:t>
            </a:r>
          </a:p>
          <a:p>
            <a:pPr marL="0" indent="0">
              <a:buNone/>
            </a:pPr>
            <a:r>
              <a:rPr lang="el-GR" dirty="0">
                <a:solidFill>
                  <a:schemeClr val="accent4"/>
                </a:solidFill>
                <a:latin typeface="Garamond" panose="02020404030301010803" pitchFamily="18" charset="0"/>
              </a:rPr>
              <a:t>Το 2013 η ΝΑΣΑ υιοθετεί για δεύτερη φορά τη μουσική του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με ένα πρωτότυπο μουσικό έργο που δημιουργήθηκε για να πλαισιώσει το βίντεο από την αποστολή Ήρα (</a:t>
            </a:r>
            <a:r>
              <a:rPr lang="el-GR" dirty="0" err="1">
                <a:solidFill>
                  <a:schemeClr val="accent4"/>
                </a:solidFill>
                <a:latin typeface="Garamond" panose="02020404030301010803" pitchFamily="18" charset="0"/>
              </a:rPr>
              <a:t>Τζούνο</a:t>
            </a:r>
            <a:r>
              <a:rPr lang="el-GR" dirty="0">
                <a:solidFill>
                  <a:schemeClr val="accent4"/>
                </a:solidFill>
                <a:latin typeface="Garamond" panose="02020404030301010803" pitchFamily="18" charset="0"/>
              </a:rPr>
              <a:t>), που απεικονίζει συγχρόνως την κίνηση της Γης και της σελήνης μαζί για πρώτη φορά. Το βίντεο απαθανατίστηκε κατά τη διάρκεια της αποστολής καθ' οδόν για το σύστημα του πλανήτη Δία.</a:t>
            </a:r>
          </a:p>
          <a:p>
            <a:pPr marL="0" indent="0">
              <a:buNone/>
            </a:pPr>
            <a:endParaRPr lang="el-GR" dirty="0"/>
          </a:p>
        </p:txBody>
      </p:sp>
    </p:spTree>
    <p:extLst>
      <p:ext uri="{BB962C8B-B14F-4D97-AF65-F5344CB8AC3E}">
        <p14:creationId xmlns:p14="http://schemas.microsoft.com/office/powerpoint/2010/main" val="268745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0177" y="566168"/>
            <a:ext cx="10515600" cy="4351338"/>
          </a:xfrm>
        </p:spPr>
        <p:txBody>
          <a:bodyPr/>
          <a:lstStyle/>
          <a:p>
            <a:pPr marL="0" indent="0">
              <a:buNone/>
            </a:pPr>
            <a:r>
              <a:rPr lang="el-GR" dirty="0">
                <a:solidFill>
                  <a:schemeClr val="accent4"/>
                </a:solidFill>
                <a:latin typeface="Garamond" panose="02020404030301010803" pitchFamily="18" charset="0"/>
              </a:rPr>
              <a:t>Τον Νοέμβριο του 2014 ο Ευρωπαϊκός Οργανισμός Διαστήματος (ESA) πρότεινε στον Έλληνα μουσικοσυνθέτη να συνθέσει την μουσική για την πρώτη ιστορική προσεδάφιση σε κομήτη. Εκείνος ανταποκρινόμενος συνέθεσε μια μουσική τριλογία (Άφιξη, Το ταξίδι του </a:t>
            </a:r>
            <a:r>
              <a:rPr lang="el-GR" dirty="0" err="1">
                <a:solidFill>
                  <a:schemeClr val="accent4"/>
                </a:solidFill>
                <a:latin typeface="Garamond" panose="02020404030301010803" pitchFamily="18" charset="0"/>
              </a:rPr>
              <a:t>Philae</a:t>
            </a:r>
            <a:r>
              <a:rPr lang="el-GR" dirty="0">
                <a:solidFill>
                  <a:schemeClr val="accent4"/>
                </a:solidFill>
                <a:latin typeface="Garamond" panose="02020404030301010803" pitchFamily="18" charset="0"/>
              </a:rPr>
              <a:t> και Το βαλς του Ροζέτα) η οποία παρουσιάστηκε από τον ESA μετά την επιτυχημένη προσεδάφιση του σκάφους Ροζέτα στον κομήτη 67P.</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7" y="3412556"/>
            <a:ext cx="3476435" cy="3009900"/>
          </a:xfrm>
          <a:prstGeom prst="rect">
            <a:avLst/>
          </a:prstGeom>
          <a:effectLst>
            <a:softEdge rad="63500"/>
          </a:effectLst>
        </p:spPr>
      </p:pic>
    </p:spTree>
    <p:extLst>
      <p:ext uri="{BB962C8B-B14F-4D97-AF65-F5344CB8AC3E}">
        <p14:creationId xmlns:p14="http://schemas.microsoft.com/office/powerpoint/2010/main" val="3020852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24464" y="1170018"/>
            <a:ext cx="10515600" cy="4351338"/>
          </a:xfrm>
        </p:spPr>
        <p:txBody>
          <a:bodyPr/>
          <a:lstStyle/>
          <a:p>
            <a:pPr marL="0" indent="0">
              <a:buNone/>
            </a:pPr>
            <a:r>
              <a:rPr lang="el-GR" sz="3200" b="1" dirty="0">
                <a:solidFill>
                  <a:schemeClr val="accent4">
                    <a:lumMod val="60000"/>
                    <a:lumOff val="40000"/>
                  </a:schemeClr>
                </a:solidFill>
                <a:latin typeface="Garamond" panose="02020404030301010803" pitchFamily="18" charset="0"/>
              </a:rPr>
              <a:t>Πρώτα χρόνια</a:t>
            </a:r>
            <a:endParaRPr lang="el-GR" sz="3200" dirty="0">
              <a:solidFill>
                <a:schemeClr val="accent4">
                  <a:lumMod val="60000"/>
                  <a:lumOff val="40000"/>
                </a:schemeClr>
              </a:solidFill>
              <a:latin typeface="Garamond" panose="02020404030301010803" pitchFamily="18" charset="0"/>
            </a:endParaRPr>
          </a:p>
          <a:p>
            <a:pPr marL="0" indent="0">
              <a:buNone/>
            </a:pPr>
            <a:r>
              <a:rPr lang="el-GR" dirty="0">
                <a:solidFill>
                  <a:schemeClr val="accent4">
                    <a:lumMod val="60000"/>
                    <a:lumOff val="40000"/>
                  </a:schemeClr>
                </a:solidFill>
                <a:latin typeface="Garamond" panose="02020404030301010803" pitchFamily="18" charset="0"/>
              </a:rPr>
              <a:t>Ο Βαγγέλης </a:t>
            </a:r>
            <a:r>
              <a:rPr lang="el-GR" dirty="0" err="1">
                <a:solidFill>
                  <a:schemeClr val="accent4">
                    <a:lumMod val="60000"/>
                    <a:lumOff val="40000"/>
                  </a:schemeClr>
                </a:solidFill>
                <a:latin typeface="Garamond" panose="02020404030301010803" pitchFamily="18" charset="0"/>
              </a:rPr>
              <a:t>Παπαθανασίου</a:t>
            </a:r>
            <a:r>
              <a:rPr lang="el-GR" dirty="0">
                <a:solidFill>
                  <a:schemeClr val="accent4">
                    <a:lumMod val="60000"/>
                    <a:lumOff val="40000"/>
                  </a:schemeClr>
                </a:solidFill>
                <a:latin typeface="Garamond" panose="02020404030301010803" pitchFamily="18" charset="0"/>
              </a:rPr>
              <a:t> γεννήθηκε στις 29 Μαρτίου 1943 στην </a:t>
            </a:r>
            <a:r>
              <a:rPr lang="el-GR" dirty="0" err="1">
                <a:solidFill>
                  <a:schemeClr val="accent4">
                    <a:lumMod val="60000"/>
                    <a:lumOff val="40000"/>
                  </a:schemeClr>
                </a:solidFill>
                <a:latin typeface="Garamond" panose="02020404030301010803" pitchFamily="18" charset="0"/>
              </a:rPr>
              <a:t>Αγριά</a:t>
            </a:r>
            <a:r>
              <a:rPr lang="el-GR" dirty="0">
                <a:solidFill>
                  <a:schemeClr val="accent4">
                    <a:lumMod val="60000"/>
                    <a:lumOff val="40000"/>
                  </a:schemeClr>
                </a:solidFill>
                <a:latin typeface="Garamond" panose="02020404030301010803" pitchFamily="18" charset="0"/>
              </a:rPr>
              <a:t> Βόλου. Ξεκίνησε να συνθέτει από την ηλικία των τεσσάρων ετών, ενώ έδωσε την πρώτη του δημόσια παράσταση στην ηλικία των έξι, χωρίς να έχει καμία μουσική εκπαίδευση. Ήταν αυτοδίδακτος παρά τις πιέσεις των γονιών του, αλλά και των δασκάλων του, που τον προέτρεπαν να κάνει μαθήματα μουσικής. Ωστόσο, σπούδασε κλασική</a:t>
            </a:r>
            <a:r>
              <a:rPr lang="el-GR" u="sng" dirty="0">
                <a:solidFill>
                  <a:schemeClr val="accent4">
                    <a:lumMod val="60000"/>
                    <a:lumOff val="40000"/>
                  </a:schemeClr>
                </a:solidFill>
                <a:latin typeface="Garamond" panose="02020404030301010803" pitchFamily="18" charset="0"/>
              </a:rPr>
              <a:t> </a:t>
            </a:r>
            <a:r>
              <a:rPr lang="el-GR" dirty="0">
                <a:solidFill>
                  <a:schemeClr val="accent4">
                    <a:lumMod val="60000"/>
                    <a:lumOff val="40000"/>
                  </a:schemeClr>
                </a:solidFill>
                <a:latin typeface="Garamond" panose="02020404030301010803" pitchFamily="18" charset="0"/>
              </a:rPr>
              <a:t>μουσική, ζωγραφική</a:t>
            </a:r>
            <a:r>
              <a:rPr lang="el-GR" u="sng" dirty="0">
                <a:solidFill>
                  <a:schemeClr val="accent4">
                    <a:lumMod val="60000"/>
                    <a:lumOff val="40000"/>
                  </a:schemeClr>
                </a:solidFill>
                <a:latin typeface="Garamond" panose="02020404030301010803" pitchFamily="18" charset="0"/>
              </a:rPr>
              <a:t> </a:t>
            </a:r>
            <a:r>
              <a:rPr lang="el-GR" dirty="0">
                <a:solidFill>
                  <a:schemeClr val="accent4">
                    <a:lumMod val="60000"/>
                    <a:lumOff val="40000"/>
                  </a:schemeClr>
                </a:solidFill>
                <a:latin typeface="Garamond" panose="02020404030301010803" pitchFamily="18" charset="0"/>
              </a:rPr>
              <a:t> και σκηνοθεσία στην Ακαδημία Καλών Τεχνών στην Αθήνα.</a:t>
            </a:r>
          </a:p>
          <a:p>
            <a:endParaRPr lang="el-GR" dirty="0">
              <a:latin typeface="Garamond" panose="02020404030301010803" pitchFamily="18" charset="0"/>
            </a:endParaRPr>
          </a:p>
        </p:txBody>
      </p:sp>
    </p:spTree>
    <p:extLst>
      <p:ext uri="{BB962C8B-B14F-4D97-AF65-F5344CB8AC3E}">
        <p14:creationId xmlns:p14="http://schemas.microsoft.com/office/powerpoint/2010/main" val="40818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5453" y="548916"/>
            <a:ext cx="10515600" cy="4351338"/>
          </a:xfrm>
        </p:spPr>
        <p:txBody>
          <a:bodyPr/>
          <a:lstStyle/>
          <a:p>
            <a:pPr marL="0" indent="0">
              <a:buNone/>
            </a:pPr>
            <a:r>
              <a:rPr lang="el-GR" dirty="0">
                <a:solidFill>
                  <a:schemeClr val="accent4"/>
                </a:solidFill>
                <a:latin typeface="Garamond" panose="02020404030301010803" pitchFamily="18" charset="0"/>
              </a:rPr>
              <a:t>Ως φόρο τιμής στην μουσική του προσφορά αλλά και στην αγάπη του για το διάστημα το </a:t>
            </a:r>
            <a:r>
              <a:rPr lang="el-GR" dirty="0" err="1">
                <a:solidFill>
                  <a:schemeClr val="accent4"/>
                </a:solidFill>
                <a:latin typeface="Garamond" panose="02020404030301010803" pitchFamily="18" charset="0"/>
              </a:rPr>
              <a:t>Minor</a:t>
            </a:r>
            <a:r>
              <a:rPr lang="el-GR" dirty="0">
                <a:solidFill>
                  <a:schemeClr val="accent4"/>
                </a:solidFill>
                <a:latin typeface="Garamond" panose="02020404030301010803" pitchFamily="18" charset="0"/>
              </a:rPr>
              <a:t> Planet </a:t>
            </a:r>
            <a:r>
              <a:rPr lang="el-GR" dirty="0" err="1">
                <a:solidFill>
                  <a:schemeClr val="accent4"/>
                </a:solidFill>
                <a:latin typeface="Garamond" panose="02020404030301010803" pitchFamily="18" charset="0"/>
              </a:rPr>
              <a:t>Center</a:t>
            </a:r>
            <a:r>
              <a:rPr lang="el-GR" dirty="0">
                <a:solidFill>
                  <a:schemeClr val="accent4"/>
                </a:solidFill>
                <a:latin typeface="Garamond" panose="02020404030301010803" pitchFamily="18" charset="0"/>
              </a:rPr>
              <a:t> της Διεθνούς Αστρονομικής Ένωσης το 1995 έδωσε το όνομά του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στον Αστεροειδή της Κύριας Ζώνης 6354. </a:t>
            </a:r>
          </a:p>
          <a:p>
            <a:pPr marL="0" indent="0" algn="ctr">
              <a:buNone/>
            </a:pPr>
            <a:r>
              <a:rPr lang="el-GR" sz="4000" b="1" dirty="0">
                <a:solidFill>
                  <a:schemeClr val="accent4"/>
                </a:solidFill>
                <a:latin typeface="Garamond" panose="02020404030301010803" pitchFamily="18" charset="0"/>
              </a:rPr>
              <a:t>Πλέον ονομάζεται 6354 </a:t>
            </a:r>
            <a:r>
              <a:rPr lang="el-GR" sz="4000" b="1" dirty="0" err="1">
                <a:solidFill>
                  <a:schemeClr val="accent4"/>
                </a:solidFill>
                <a:latin typeface="Garamond" panose="02020404030301010803" pitchFamily="18" charset="0"/>
              </a:rPr>
              <a:t>Vangelis</a:t>
            </a:r>
            <a:endParaRPr lang="el-GR" sz="4000" b="1" dirty="0">
              <a:solidFill>
                <a:schemeClr val="accent4"/>
              </a:solidFill>
              <a:latin typeface="Garamond" panose="02020404030301010803" pitchFamily="18"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370" y="2774981"/>
            <a:ext cx="3810000" cy="3914775"/>
          </a:xfrm>
          <a:prstGeom prst="rect">
            <a:avLst/>
          </a:prstGeom>
          <a:effectLst>
            <a:softEdge rad="63500"/>
          </a:effectLst>
        </p:spPr>
      </p:pic>
    </p:spTree>
    <p:extLst>
      <p:ext uri="{BB962C8B-B14F-4D97-AF65-F5344CB8AC3E}">
        <p14:creationId xmlns:p14="http://schemas.microsoft.com/office/powerpoint/2010/main" val="307104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0551" y="310550"/>
            <a:ext cx="11542143" cy="4986069"/>
          </a:xfrm>
        </p:spPr>
        <p:txBody>
          <a:bodyPr>
            <a:normAutofit/>
          </a:bodyPr>
          <a:lstStyle/>
          <a:p>
            <a:pPr marL="0" indent="0">
              <a:buNone/>
            </a:pPr>
            <a:r>
              <a:rPr lang="el-GR" sz="3200" b="1" dirty="0">
                <a:solidFill>
                  <a:schemeClr val="accent4"/>
                </a:solidFill>
                <a:latin typeface="Garamond" panose="02020404030301010803" pitchFamily="18" charset="0"/>
              </a:rPr>
              <a:t>Διάφορες μουσικές δημιουργίες</a:t>
            </a:r>
          </a:p>
          <a:p>
            <a:pPr marL="0" indent="0">
              <a:buNone/>
            </a:pPr>
            <a:r>
              <a:rPr lang="el-GR" sz="3200" dirty="0">
                <a:solidFill>
                  <a:schemeClr val="accent4"/>
                </a:solidFill>
                <a:latin typeface="Garamond" panose="02020404030301010803" pitchFamily="18" charset="0"/>
              </a:rPr>
              <a:t>•	1982 Δημιουργεί το ηχητικό σήμα των ειδήσεων της ΕΡΤ , το οποίο συνέχιζε να ακούγεται στα τηλεοπτικά δελτία ειδήσεων μέχρι σήμερα, με εξαίρεση την περίοδο 2013-2015 όπου ακουγόταν στο δελτίο ειδήσεων της </a:t>
            </a:r>
            <a:r>
              <a:rPr lang="el-GR" sz="3200" dirty="0" err="1">
                <a:solidFill>
                  <a:schemeClr val="accent4"/>
                </a:solidFill>
                <a:latin typeface="Garamond" panose="02020404030301010803" pitchFamily="18" charset="0"/>
              </a:rPr>
              <a:t>ERTOpen</a:t>
            </a:r>
            <a:r>
              <a:rPr lang="el-GR" sz="3200" dirty="0">
                <a:solidFill>
                  <a:schemeClr val="accent4"/>
                </a:solidFill>
                <a:latin typeface="Garamond" panose="02020404030301010803" pitchFamily="18" charset="0"/>
              </a:rPr>
              <a:t>.</a:t>
            </a:r>
          </a:p>
          <a:p>
            <a:pPr marL="0" indent="0">
              <a:buNone/>
            </a:pPr>
            <a:r>
              <a:rPr lang="en-US" sz="3200" b="1" dirty="0">
                <a:solidFill>
                  <a:schemeClr val="accent4"/>
                </a:solidFill>
                <a:latin typeface="Garamond" panose="02020404030301010803" pitchFamily="18" charset="0"/>
                <a:hlinkClick r:id="rId2"/>
              </a:rPr>
              <a:t>https://www.youtube.com/watch?v=ZbR5qEkZO6k</a:t>
            </a:r>
            <a:endParaRPr lang="el-GR" sz="3200" b="1" dirty="0">
              <a:solidFill>
                <a:schemeClr val="accent4"/>
              </a:solidFill>
              <a:latin typeface="Garamond" panose="02020404030301010803" pitchFamily="18" charset="0"/>
            </a:endParaRPr>
          </a:p>
          <a:p>
            <a:pPr marL="0" indent="0">
              <a:buNone/>
            </a:pPr>
            <a:endParaRPr lang="el-GR" dirty="0">
              <a:solidFill>
                <a:schemeClr val="accent4"/>
              </a:solidFill>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205928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8637" y="324628"/>
            <a:ext cx="11031747" cy="6300459"/>
          </a:xfrm>
        </p:spPr>
        <p:txBody>
          <a:bodyPr>
            <a:normAutofit/>
          </a:bodyPr>
          <a:lstStyle/>
          <a:p>
            <a:pPr marL="0" indent="0">
              <a:buNone/>
            </a:pPr>
            <a:r>
              <a:rPr lang="el-GR" dirty="0">
                <a:solidFill>
                  <a:schemeClr val="accent4"/>
                </a:solidFill>
                <a:latin typeface="Garamond" panose="02020404030301010803" pitchFamily="18" charset="0"/>
              </a:rPr>
              <a:t>•	</a:t>
            </a:r>
            <a:r>
              <a:rPr lang="el-GR" sz="3200" dirty="0">
                <a:solidFill>
                  <a:schemeClr val="accent4"/>
                </a:solidFill>
                <a:latin typeface="Garamond" panose="02020404030301010803" pitchFamily="18" charset="0"/>
              </a:rPr>
              <a:t>1991 Αναλαμβάνει τη μουσική για τα ντοκιμαντέρ του παγκοσμίου φήμης ωκεανογράφου Ζακ-</a:t>
            </a:r>
            <a:r>
              <a:rPr lang="el-GR" sz="3200" dirty="0" err="1">
                <a:solidFill>
                  <a:schemeClr val="accent4"/>
                </a:solidFill>
                <a:latin typeface="Garamond" panose="02020404030301010803" pitchFamily="18" charset="0"/>
              </a:rPr>
              <a:t>Υβ</a:t>
            </a:r>
            <a:r>
              <a:rPr lang="el-GR" sz="3200" dirty="0">
                <a:solidFill>
                  <a:schemeClr val="accent4"/>
                </a:solidFill>
                <a:latin typeface="Garamond" panose="02020404030301010803" pitchFamily="18" charset="0"/>
              </a:rPr>
              <a:t> </a:t>
            </a:r>
            <a:r>
              <a:rPr lang="el-GR" sz="3200" dirty="0" err="1">
                <a:solidFill>
                  <a:schemeClr val="accent4"/>
                </a:solidFill>
                <a:latin typeface="Garamond" panose="02020404030301010803" pitchFamily="18" charset="0"/>
              </a:rPr>
              <a:t>Κουστώ</a:t>
            </a:r>
            <a:r>
              <a:rPr lang="el-GR" sz="3200" dirty="0">
                <a:solidFill>
                  <a:schemeClr val="accent4"/>
                </a:solidFill>
                <a:latin typeface="Garamond" panose="02020404030301010803" pitchFamily="18" charset="0"/>
              </a:rPr>
              <a:t>.</a:t>
            </a:r>
          </a:p>
          <a:p>
            <a:pPr marL="0" indent="0">
              <a:buNone/>
            </a:pPr>
            <a:r>
              <a:rPr lang="el-GR" sz="3200" dirty="0">
                <a:solidFill>
                  <a:schemeClr val="accent4"/>
                </a:solidFill>
                <a:latin typeface="Garamond" panose="02020404030301010803" pitchFamily="18" charset="0"/>
              </a:rPr>
              <a:t>•	1998 Γράφει το άλμπουμ Φόρος Τιμής Στον Γκρέκο, τα έσοδα του οποίου διατέθηκαν για την ενίσχυση της εκστρατείας της εθνικής πινακοθήκης για την απόκτηση του πίνακα του Ελ Γκρέκο Άγιος Πέτρος.</a:t>
            </a:r>
          </a:p>
          <a:p>
            <a:pPr marL="0" indent="0">
              <a:buNone/>
            </a:pPr>
            <a:r>
              <a:rPr lang="el-GR" sz="3200" dirty="0">
                <a:solidFill>
                  <a:schemeClr val="accent4"/>
                </a:solidFill>
                <a:latin typeface="Garamond" panose="02020404030301010803" pitchFamily="18" charset="0"/>
              </a:rPr>
              <a:t>•	1999 Συνθέτει τη μουσική που συνόδευσε την παρουσίαση του επίσημου εμβλήματος των Ολυμπιακών Αγώνων του 2004, ενώ δημιουργεί και τη μουσική για την τελετή παράδοσης την ολυμπιακής φλόγας τόσο στο Σύδνεϋ όσο και από το Σύδνεϋ στην Αθήνα.</a:t>
            </a:r>
          </a:p>
          <a:p>
            <a:pPr marL="0" indent="0">
              <a:buNone/>
            </a:pPr>
            <a:endParaRPr lang="el-GR" dirty="0">
              <a:solidFill>
                <a:schemeClr val="accent4"/>
              </a:solidFill>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287307239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0177" y="428145"/>
            <a:ext cx="10515600" cy="4351338"/>
          </a:xfrm>
        </p:spPr>
        <p:txBody>
          <a:bodyPr/>
          <a:lstStyle/>
          <a:p>
            <a:pPr marL="0" indent="0">
              <a:buNone/>
            </a:pPr>
            <a:r>
              <a:rPr lang="el-GR" dirty="0">
                <a:solidFill>
                  <a:schemeClr val="accent4"/>
                </a:solidFill>
                <a:latin typeface="Garamond" panose="02020404030301010803" pitchFamily="18" charset="0"/>
              </a:rPr>
              <a:t>•	2002 Δημιουργεί την μουσική για το Παγκόσμιο Κύπελλο Ποδοσφαίρου 2002 που πραγματοποιήθηκε στις Ιαπωνία και Κορέα.</a:t>
            </a:r>
            <a:endParaRPr lang="en-US" dirty="0">
              <a:solidFill>
                <a:schemeClr val="accent4"/>
              </a:solidFill>
              <a:latin typeface="Garamond" panose="02020404030301010803" pitchFamily="18" charset="0"/>
            </a:endParaRPr>
          </a:p>
          <a:p>
            <a:pPr marL="0" indent="0">
              <a:buNone/>
            </a:pPr>
            <a:r>
              <a:rPr lang="en-US" dirty="0">
                <a:hlinkClick r:id="rId2"/>
              </a:rPr>
              <a:t>https://www.youtube.com/watch?v=zQR8jzPmmXU</a:t>
            </a:r>
            <a:endParaRPr lang="en-US" dirty="0"/>
          </a:p>
          <a:p>
            <a:pPr marL="0" indent="0">
              <a:buNone/>
            </a:pP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37" y="2026489"/>
            <a:ext cx="2915280" cy="4664448"/>
          </a:xfrm>
          <a:prstGeom prst="rect">
            <a:avLst/>
          </a:prstGeom>
        </p:spPr>
      </p:pic>
    </p:spTree>
    <p:extLst>
      <p:ext uri="{BB962C8B-B14F-4D97-AF65-F5344CB8AC3E}">
        <p14:creationId xmlns:p14="http://schemas.microsoft.com/office/powerpoint/2010/main" val="23966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0551" y="3036498"/>
            <a:ext cx="11732883" cy="3606290"/>
          </a:xfrm>
        </p:spPr>
        <p:txBody>
          <a:bodyPr>
            <a:normAutofit lnSpcReduction="10000"/>
          </a:bodyPr>
          <a:lstStyle/>
          <a:p>
            <a:pPr marL="0" indent="0">
              <a:buNone/>
            </a:pPr>
            <a:r>
              <a:rPr lang="el-GR" sz="3600" b="1" dirty="0">
                <a:solidFill>
                  <a:schemeClr val="accent4"/>
                </a:solidFill>
                <a:latin typeface="Garamond" panose="02020404030301010803" pitchFamily="18" charset="0"/>
              </a:rPr>
              <a:t>Θέατρο</a:t>
            </a:r>
            <a:endParaRPr lang="en-US" sz="3600" b="1" dirty="0">
              <a:solidFill>
                <a:schemeClr val="accent4"/>
              </a:solidFill>
              <a:latin typeface="Garamond" panose="02020404030301010803" pitchFamily="18" charset="0"/>
            </a:endParaRPr>
          </a:p>
          <a:p>
            <a:pPr marL="0" indent="0">
              <a:buNone/>
            </a:pPr>
            <a:endParaRPr lang="el-GR" sz="3600" b="1" dirty="0">
              <a:solidFill>
                <a:schemeClr val="accent4"/>
              </a:solidFill>
              <a:latin typeface="Garamond" panose="02020404030301010803" pitchFamily="18" charset="0"/>
            </a:endParaRPr>
          </a:p>
          <a:p>
            <a:pPr marL="0" indent="0">
              <a:buNone/>
            </a:pPr>
            <a:r>
              <a:rPr lang="el-GR" dirty="0">
                <a:solidFill>
                  <a:schemeClr val="accent4"/>
                </a:solidFill>
                <a:latin typeface="Garamond" panose="02020404030301010803" pitchFamily="18" charset="0"/>
              </a:rPr>
              <a:t>Αξιοσημείωτη είναι η προσφορά του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και στο θέατρο. </a:t>
            </a:r>
          </a:p>
          <a:p>
            <a:pPr marL="0" indent="0">
              <a:buNone/>
            </a:pPr>
            <a:r>
              <a:rPr lang="el-GR" dirty="0">
                <a:solidFill>
                  <a:schemeClr val="accent4"/>
                </a:solidFill>
                <a:latin typeface="Garamond" panose="02020404030301010803" pitchFamily="18" charset="0"/>
              </a:rPr>
              <a:t>Το 1983 δημιούργησε τη μουσική για τη παράσταση του Μιχάλη Κακογιάννη, Ηλέκτρα στο Αρχαίο θέατρο της Επιδαύρου, με πρωταγωνίστρια την Ειρήνη Παππά. Επίσης έχει συνεργαστεί με τα Βασιλικά μπαλέτα, καθώς δημιούργησε την μουσική για τρία έργα, Το </a:t>
            </a:r>
            <a:r>
              <a:rPr lang="el-GR" b="1" dirty="0">
                <a:solidFill>
                  <a:schemeClr val="accent4"/>
                </a:solidFill>
                <a:latin typeface="Garamond" panose="02020404030301010803" pitchFamily="18" charset="0"/>
              </a:rPr>
              <a:t>R B </a:t>
            </a:r>
            <a:r>
              <a:rPr lang="el-GR" b="1" dirty="0" err="1">
                <a:solidFill>
                  <a:schemeClr val="accent4"/>
                </a:solidFill>
                <a:latin typeface="Garamond" panose="02020404030301010803" pitchFamily="18" charset="0"/>
              </a:rPr>
              <a:t>Sque</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(1980) που παρουσιάστηκε στο Βασιλικό Θέατρο </a:t>
            </a:r>
            <a:r>
              <a:rPr lang="el-GR" dirty="0" err="1">
                <a:solidFill>
                  <a:schemeClr val="accent4"/>
                </a:solidFill>
                <a:latin typeface="Garamond" panose="02020404030301010803" pitchFamily="18" charset="0"/>
              </a:rPr>
              <a:t>Drury</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Lane</a:t>
            </a:r>
            <a:r>
              <a:rPr lang="el-GR" dirty="0">
                <a:solidFill>
                  <a:schemeClr val="accent4"/>
                </a:solidFill>
                <a:latin typeface="Garamond" panose="02020404030301010803" pitchFamily="18" charset="0"/>
              </a:rPr>
              <a:t>, Το </a:t>
            </a:r>
            <a:r>
              <a:rPr lang="el-GR" b="1" dirty="0" err="1">
                <a:solidFill>
                  <a:schemeClr val="accent4"/>
                </a:solidFill>
                <a:latin typeface="Garamond" panose="02020404030301010803" pitchFamily="18" charset="0"/>
              </a:rPr>
              <a:t>Φρανκενστάιν</a:t>
            </a:r>
            <a:r>
              <a:rPr lang="el-GR" dirty="0">
                <a:solidFill>
                  <a:schemeClr val="accent4"/>
                </a:solidFill>
                <a:latin typeface="Garamond" panose="02020404030301010803" pitchFamily="18" charset="0"/>
              </a:rPr>
              <a:t> (1985) και το </a:t>
            </a:r>
            <a:r>
              <a:rPr lang="el-GR" b="1" dirty="0">
                <a:solidFill>
                  <a:schemeClr val="accent4"/>
                </a:solidFill>
                <a:latin typeface="Garamond" panose="02020404030301010803" pitchFamily="18" charset="0"/>
              </a:rPr>
              <a:t>Η Πεντάμορφη και το Τέρας </a:t>
            </a:r>
            <a:r>
              <a:rPr lang="el-GR" dirty="0">
                <a:solidFill>
                  <a:schemeClr val="accent4"/>
                </a:solidFill>
                <a:latin typeface="Garamond" panose="02020404030301010803" pitchFamily="18" charset="0"/>
              </a:rPr>
              <a:t>(1986).</a:t>
            </a:r>
          </a:p>
          <a:p>
            <a:pPr marL="0" indent="0">
              <a:buNone/>
            </a:pPr>
            <a:endParaRPr lang="el-GR"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950" y="205821"/>
            <a:ext cx="4882956" cy="3227717"/>
          </a:xfrm>
          <a:prstGeom prst="rect">
            <a:avLst/>
          </a:prstGeom>
          <a:effectLst>
            <a:softEdge rad="63500"/>
          </a:effectLst>
        </p:spPr>
      </p:pic>
    </p:spTree>
    <p:extLst>
      <p:ext uri="{BB962C8B-B14F-4D97-AF65-F5344CB8AC3E}">
        <p14:creationId xmlns:p14="http://schemas.microsoft.com/office/powerpoint/2010/main" val="1192240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45057" y="258792"/>
            <a:ext cx="11008743" cy="5918171"/>
          </a:xfrm>
        </p:spPr>
        <p:txBody>
          <a:bodyPr>
            <a:normAutofit/>
          </a:bodyPr>
          <a:lstStyle/>
          <a:p>
            <a:pPr marL="0" indent="0">
              <a:buNone/>
            </a:pPr>
            <a:r>
              <a:rPr lang="el-GR" sz="3500" b="1" dirty="0">
                <a:solidFill>
                  <a:schemeClr val="accent4"/>
                </a:solidFill>
                <a:latin typeface="Garamond" panose="02020404030301010803" pitchFamily="18" charset="0"/>
              </a:rPr>
              <a:t>Άλλα έργα</a:t>
            </a:r>
            <a:endParaRPr lang="en-US" sz="3500" b="1" dirty="0">
              <a:solidFill>
                <a:schemeClr val="accent4"/>
              </a:solidFill>
              <a:latin typeface="Garamond" panose="02020404030301010803" pitchFamily="18" charset="0"/>
            </a:endParaRPr>
          </a:p>
          <a:p>
            <a:pPr marL="0" indent="0">
              <a:buNone/>
            </a:pPr>
            <a:endParaRPr lang="el-GR" sz="3500" b="1" dirty="0">
              <a:solidFill>
                <a:schemeClr val="accent4"/>
              </a:solidFill>
              <a:latin typeface="Garamond" panose="02020404030301010803" pitchFamily="18" charset="0"/>
            </a:endParaRPr>
          </a:p>
          <a:p>
            <a:pPr marL="0" indent="0">
              <a:buNone/>
            </a:pPr>
            <a:r>
              <a:rPr lang="el-GR" dirty="0">
                <a:solidFill>
                  <a:schemeClr val="accent4"/>
                </a:solidFill>
                <a:latin typeface="Garamond" panose="02020404030301010803" pitchFamily="18" charset="0"/>
              </a:rPr>
              <a:t>Το ενδιαφέρον του για τις τέχνες δεν περιοριζόταν μόνο στη σύνθεση μουσικής. Το 1997 έκανε την πρώτη του σκηνοθετική απόπειρα, καθώς σχεδίασε και διηύθυνε εξ ολοκλήρου την τελετή έναρξης του 6ου Παγκόσμιου Πρωταθλήματος Ανοιχτού Στίβου της IAAF που πραγματοποιήθηκε στο Παναθηναϊκό της Αθήνας.</a:t>
            </a:r>
            <a:endParaRPr lang="en-US" dirty="0">
              <a:solidFill>
                <a:schemeClr val="accent4"/>
              </a:solidFill>
              <a:latin typeface="Garamond" panose="02020404030301010803" pitchFamily="18" charset="0"/>
            </a:endParaRPr>
          </a:p>
          <a:p>
            <a:pPr marL="0" indent="0">
              <a:buNone/>
            </a:pPr>
            <a:endParaRPr lang="el-GR" dirty="0">
              <a:solidFill>
                <a:schemeClr val="accent4"/>
              </a:solidFill>
              <a:latin typeface="Garamond" panose="02020404030301010803" pitchFamily="18" charset="0"/>
            </a:endParaRPr>
          </a:p>
          <a:p>
            <a:pPr marL="0" indent="0">
              <a:buNone/>
            </a:pPr>
            <a:r>
              <a:rPr lang="el-GR" dirty="0">
                <a:solidFill>
                  <a:schemeClr val="accent4"/>
                </a:solidFill>
                <a:latin typeface="Garamond" panose="02020404030301010803" pitchFamily="18" charset="0"/>
              </a:rPr>
              <a:t>Το 2003 αποκάλυψε την ικανότητα του στη ζωγραφική παρουσιάζοντας 70 δικά του έργα ζωγραφικής στα πλαίσια της </a:t>
            </a:r>
            <a:r>
              <a:rPr lang="el-GR" dirty="0" err="1">
                <a:solidFill>
                  <a:schemeClr val="accent4"/>
                </a:solidFill>
                <a:latin typeface="Garamond" panose="02020404030301010803" pitchFamily="18" charset="0"/>
              </a:rPr>
              <a:t>Βαλένσια</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Μπιενάλ</a:t>
            </a:r>
            <a:r>
              <a:rPr lang="el-GR" dirty="0">
                <a:solidFill>
                  <a:schemeClr val="accent4"/>
                </a:solidFill>
                <a:latin typeface="Garamond" panose="02020404030301010803" pitchFamily="18" charset="0"/>
              </a:rPr>
              <a:t> στην Ισπανία. Μετά την επιτυχία της έκθεσης </a:t>
            </a:r>
            <a:r>
              <a:rPr lang="el-GR" b="1" dirty="0" err="1">
                <a:solidFill>
                  <a:schemeClr val="accent4"/>
                </a:solidFill>
                <a:latin typeface="Garamond" panose="02020404030301010803" pitchFamily="18" charset="0"/>
              </a:rPr>
              <a:t>Vangelis</a:t>
            </a:r>
            <a:r>
              <a:rPr lang="el-GR" b="1" dirty="0">
                <a:solidFill>
                  <a:schemeClr val="accent4"/>
                </a:solidFill>
                <a:latin typeface="Garamond" panose="02020404030301010803" pitchFamily="18" charset="0"/>
              </a:rPr>
              <a:t> </a:t>
            </a:r>
            <a:r>
              <a:rPr lang="el-GR" b="1" dirty="0" err="1">
                <a:solidFill>
                  <a:schemeClr val="accent4"/>
                </a:solidFill>
                <a:latin typeface="Garamond" panose="02020404030301010803" pitchFamily="18" charset="0"/>
              </a:rPr>
              <a:t>Pintura</a:t>
            </a:r>
            <a:r>
              <a:rPr lang="el-GR" dirty="0">
                <a:solidFill>
                  <a:schemeClr val="accent4"/>
                </a:solidFill>
                <a:latin typeface="Garamond" panose="02020404030301010803" pitchFamily="18" charset="0"/>
              </a:rPr>
              <a:t>, τα έργα του εκθέτονται σε σημαντικές γκαλερί σε όλο τον κόσμο. Την ίδια χρονιά ο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παρουσίασε επίσης ένα βιβλίο που περιέχει μερικά από τα ωραιότερα έργα του, με τίτλο </a:t>
            </a:r>
            <a:r>
              <a:rPr lang="el-GR" dirty="0" err="1">
                <a:solidFill>
                  <a:schemeClr val="accent4"/>
                </a:solidFill>
                <a:latin typeface="Garamond" panose="02020404030301010803" pitchFamily="18" charset="0"/>
              </a:rPr>
              <a:t>Vangelis</a:t>
            </a:r>
            <a:r>
              <a:rPr lang="el-GR" dirty="0">
                <a:solidFill>
                  <a:schemeClr val="accent4"/>
                </a:solidFill>
                <a:latin typeface="Garamond" panose="02020404030301010803" pitchFamily="18" charset="0"/>
              </a:rPr>
              <a:t>.</a:t>
            </a:r>
          </a:p>
          <a:p>
            <a:pPr marL="0" indent="0">
              <a:buNone/>
            </a:pPr>
            <a:endParaRPr lang="el-GR" dirty="0"/>
          </a:p>
        </p:txBody>
      </p:sp>
    </p:spTree>
    <p:extLst>
      <p:ext uri="{BB962C8B-B14F-4D97-AF65-F5344CB8AC3E}">
        <p14:creationId xmlns:p14="http://schemas.microsoft.com/office/powerpoint/2010/main" val="925007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accent1">
                <a:lumMod val="75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9383" y="201880"/>
            <a:ext cx="11720944" cy="6436425"/>
          </a:xfrm>
        </p:spPr>
        <p:txBody>
          <a:bodyPr>
            <a:normAutofit fontScale="55000" lnSpcReduction="20000"/>
          </a:bodyPr>
          <a:lstStyle/>
          <a:p>
            <a:pPr marL="0" indent="0">
              <a:buNone/>
            </a:pPr>
            <a:r>
              <a:rPr lang="el-GR" sz="5800" dirty="0">
                <a:solidFill>
                  <a:schemeClr val="accent4"/>
                </a:solidFill>
                <a:latin typeface="Garamond" panose="02020404030301010803" pitchFamily="18" charset="0"/>
              </a:rPr>
              <a:t>Βραβεία – Διακρίσεις                                              </a:t>
            </a:r>
          </a:p>
          <a:p>
            <a:pPr marL="0" indent="0">
              <a:buNone/>
            </a:pPr>
            <a:endParaRPr lang="el-GR" dirty="0">
              <a:solidFill>
                <a:schemeClr val="accent4"/>
              </a:solidFill>
              <a:latin typeface="Garamond" panose="02020404030301010803" pitchFamily="18" charset="0"/>
            </a:endParaRPr>
          </a:p>
          <a:p>
            <a:pPr marL="0" indent="0">
              <a:buNone/>
            </a:pPr>
            <a:r>
              <a:rPr lang="el-GR" dirty="0">
                <a:solidFill>
                  <a:schemeClr val="accent4"/>
                </a:solidFill>
                <a:latin typeface="Garamond" panose="02020404030301010803" pitchFamily="18" charset="0"/>
              </a:rPr>
              <a:t>Ο Βαγγέλης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στην απονομή του τιμητικού διδακτορικού διπλώματος από το Εθνικό και Καποδιστριακό Πανεπιστήμιο Αθηνών το 2008.</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Όσκαρ Καλύτερου Πρωτότυπου Τραγουδιού 1982 Για την μουσική στη ταινία Δρόμοι της φωτιάς.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Χρυσού Λέοντος στο </a:t>
            </a:r>
            <a:r>
              <a:rPr lang="el-GR" dirty="0" err="1">
                <a:solidFill>
                  <a:schemeClr val="accent4"/>
                </a:solidFill>
                <a:latin typeface="Garamond" panose="02020404030301010803" pitchFamily="18" charset="0"/>
              </a:rPr>
              <a:t>Cannes</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Lions</a:t>
            </a:r>
            <a:r>
              <a:rPr lang="el-GR" dirty="0">
                <a:solidFill>
                  <a:schemeClr val="accent4"/>
                </a:solidFill>
                <a:latin typeface="Garamond" panose="02020404030301010803" pitchFamily="18" charset="0"/>
              </a:rPr>
              <a:t> International </a:t>
            </a:r>
            <a:r>
              <a:rPr lang="el-GR" dirty="0" err="1">
                <a:solidFill>
                  <a:schemeClr val="accent4"/>
                </a:solidFill>
                <a:latin typeface="Garamond" panose="02020404030301010803" pitchFamily="18" charset="0"/>
              </a:rPr>
              <a:t>Advertising</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Festival</a:t>
            </a:r>
            <a:r>
              <a:rPr lang="el-GR" dirty="0">
                <a:solidFill>
                  <a:schemeClr val="accent4"/>
                </a:solidFill>
                <a:latin typeface="Garamond" panose="02020404030301010803" pitchFamily="18" charset="0"/>
              </a:rPr>
              <a:t>, για την μουσική </a:t>
            </a:r>
            <a:r>
              <a:rPr lang="el-GR" dirty="0" err="1">
                <a:solidFill>
                  <a:schemeClr val="accent4"/>
                </a:solidFill>
                <a:latin typeface="Garamond" panose="02020404030301010803" pitchFamily="18" charset="0"/>
              </a:rPr>
              <a:t>Ask</a:t>
            </a:r>
            <a:r>
              <a:rPr lang="el-GR" dirty="0">
                <a:solidFill>
                  <a:schemeClr val="accent4"/>
                </a:solidFill>
                <a:latin typeface="Garamond" panose="02020404030301010803" pitchFamily="18" charset="0"/>
              </a:rPr>
              <a:t> the </a:t>
            </a:r>
            <a:r>
              <a:rPr lang="el-GR" dirty="0" err="1">
                <a:solidFill>
                  <a:schemeClr val="accent4"/>
                </a:solidFill>
                <a:latin typeface="Garamond" panose="02020404030301010803" pitchFamily="18" charset="0"/>
              </a:rPr>
              <a:t>Mountains</a:t>
            </a:r>
            <a:r>
              <a:rPr lang="el-GR" dirty="0">
                <a:solidFill>
                  <a:schemeClr val="accent4"/>
                </a:solidFill>
                <a:latin typeface="Garamond" panose="02020404030301010803" pitchFamily="18" charset="0"/>
              </a:rPr>
              <a:t> σε τηλεοπτική διαφήμιση.</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a:t>
            </a:r>
            <a:r>
              <a:rPr lang="el-GR" dirty="0" err="1">
                <a:solidFill>
                  <a:schemeClr val="accent4"/>
                </a:solidFill>
                <a:latin typeface="Garamond" panose="02020404030301010803" pitchFamily="18" charset="0"/>
              </a:rPr>
              <a:t>Max</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Steiner</a:t>
            </a:r>
            <a:r>
              <a:rPr lang="el-GR" dirty="0">
                <a:solidFill>
                  <a:schemeClr val="accent4"/>
                </a:solidFill>
                <a:latin typeface="Garamond" panose="02020404030301010803" pitchFamily="18" charset="0"/>
              </a:rPr>
              <a:t> </a:t>
            </a:r>
            <a:r>
              <a:rPr lang="el-GR" dirty="0" err="1">
                <a:solidFill>
                  <a:schemeClr val="accent4"/>
                </a:solidFill>
                <a:latin typeface="Garamond" panose="02020404030301010803" pitchFamily="18" charset="0"/>
              </a:rPr>
              <a:t>Award</a:t>
            </a:r>
            <a:r>
              <a:rPr lang="el-GR" dirty="0">
                <a:solidFill>
                  <a:schemeClr val="accent4"/>
                </a:solidFill>
                <a:latin typeface="Garamond" panose="02020404030301010803" pitchFamily="18" charset="0"/>
              </a:rPr>
              <a:t> το 1989, για σύνθεση και παρουσίαση διακεκριμένης κινηματογραφικής μουσικής.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a:t>
            </a:r>
            <a:r>
              <a:rPr lang="el-GR" dirty="0" err="1">
                <a:solidFill>
                  <a:schemeClr val="accent4"/>
                </a:solidFill>
                <a:latin typeface="Garamond" panose="02020404030301010803" pitchFamily="18" charset="0"/>
              </a:rPr>
              <a:t>Echo</a:t>
            </a:r>
            <a:r>
              <a:rPr lang="el-GR" dirty="0">
                <a:solidFill>
                  <a:schemeClr val="accent4"/>
                </a:solidFill>
                <a:latin typeface="Garamond" panose="02020404030301010803" pitchFamily="18" charset="0"/>
              </a:rPr>
              <a:t> (Γερμανία) για το διεθνή καλλιτέχνη της χρονιάς 1992.</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του Διεθνούς Φεστιβάλ Κινηματογράφου της Φλάνδρας (Βέλγιο) για καλύτερη μουσική επένδυση κινηματογραφικής ταινίας.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του Διεθνούς Φεστιβάλ Κινηματογράφου της Βαλένθια για καλύτερη μουσική επένδυση κινηματογραφικής ταινίας.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Κοινού για καλύτερη μουσική επένδυση κινηματογραφικής ταινίας από την Παγκόσμια Ακαδημία Μουσικής Επένδυσης στη Φλάνδρα, Βέλγιο.</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Απόλλων το 1993 για τη συνεισφορά του στη μουσική από την Εταιρεία των Φίλων της Εθνικής Λυρικής Σκηνής.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Ο τίτλος του Ιππότη του Τάγματος των Τεχνών και των Γραμμάτων της Γαλλικής Δημοκρατίας το 1992. Η απονομή έγινε από τον Γάλλο υπουργό παιδείας.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Δύο φορές το Παγκόσμιο Μουσικό Βραβείο του Μόντε Κάρλο, για τον Έλληνα καλλιτέχνη με τις μεγαλύτερες πωλήσεις.</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Ο τίτλος του Ιππότη της Λεγεώνας της Τιμής της Γαλλικής Δημοκρατίας το 2001.</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Βραβείο RIAJ (Δισκογραφική Βιομηχανία της Ιαπωνίας) για διεθνές τραγούδι της χρονιάς 2002.</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Μετάλλιο Δημόσιας Συνεισφοράς της ΝΑΣΑ σε αναγνώριση εξαιρετικής συνεισφοράς στο όραμα της ΝΑΣΑ το 2003.</a:t>
            </a:r>
          </a:p>
          <a:p>
            <a:pPr marL="0" indent="0">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Το 2013 τα Ελληνικά Ταχυδρομεία εξέδωσαν γραμματόσημα τα οποία τον απεικόνιζαν.</a:t>
            </a:r>
          </a:p>
          <a:p>
            <a:pPr marL="0" indent="0">
              <a:lnSpc>
                <a:spcPct val="120000"/>
              </a:lnSpc>
              <a:buNone/>
            </a:pP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Τιμητικό διδακτορικό δίπλωμα από το Εθνικό και Καποδιστριακό Πανεπιστήμιο Αθηνών το 2008, παραχωρώντας του το διακεκριμένο τίτλο του Ομότιμου Καθηγητή. Το διδακτορικό του δόθηκε για την εξαιρετική συμβολή του στη μουσική παιδεία του ελληνικού λαού, καθώς και για τη διάδοση του μηνύματος του Ελληνισμού σε όλο τον κόσμο.</a:t>
            </a:r>
          </a:p>
          <a:p>
            <a:pPr marL="0" indent="0">
              <a:buNone/>
            </a:pPr>
            <a:endParaRPr lang="el-GR" dirty="0">
              <a:latin typeface="Garamond" panose="02020404030301010803" pitchFamily="18" charset="0"/>
            </a:endParaRPr>
          </a:p>
          <a:p>
            <a:pPr marL="0" indent="0">
              <a:buNone/>
            </a:pPr>
            <a:endParaRPr lang="el-GR" dirty="0"/>
          </a:p>
        </p:txBody>
      </p:sp>
    </p:spTree>
    <p:extLst>
      <p:ext uri="{BB962C8B-B14F-4D97-AF65-F5344CB8AC3E}">
        <p14:creationId xmlns:p14="http://schemas.microsoft.com/office/powerpoint/2010/main" val="16714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2"/>
            </a:gs>
            <a:gs pos="100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9781" y="272870"/>
            <a:ext cx="11714671" cy="6214194"/>
          </a:xfrm>
          <a:gradFill>
            <a:gsLst>
              <a:gs pos="0">
                <a:schemeClr val="tx2"/>
              </a:gs>
              <a:gs pos="31000">
                <a:schemeClr val="accent2"/>
              </a:gs>
              <a:gs pos="100000">
                <a:schemeClr val="tx2">
                  <a:lumMod val="75000"/>
                </a:schemeClr>
              </a:gs>
            </a:gsLst>
            <a:lin ang="5400000" scaled="1"/>
          </a:gradFill>
        </p:spPr>
        <p:txBody>
          <a:bodyPr>
            <a:normAutofit fontScale="92500"/>
          </a:bodyPr>
          <a:lstStyle/>
          <a:p>
            <a:pPr marL="0" indent="0">
              <a:buNone/>
            </a:pPr>
            <a:r>
              <a:rPr lang="el-GR" dirty="0">
                <a:solidFill>
                  <a:schemeClr val="accent4"/>
                </a:solidFill>
                <a:latin typeface="Garamond" panose="02020404030301010803" pitchFamily="18" charset="0"/>
              </a:rPr>
              <a:t>ΠΗΓΕΣ:</a:t>
            </a:r>
          </a:p>
          <a:p>
            <a:r>
              <a:rPr lang="en-US" dirty="0">
                <a:solidFill>
                  <a:schemeClr val="accent4"/>
                </a:solidFill>
                <a:latin typeface="Garamond" panose="02020404030301010803" pitchFamily="18" charset="0"/>
                <a:hlinkClick r:id="rId2"/>
              </a:rPr>
              <a:t>https://el.wikipedia.org/wiki/%CE%92%CE%B1%CE%B3%CE%B3%CE%AD%CE%BB%CE%B7%CF%82_%CE%A0%CE%B1%CF%80%CE%B1%CE%B8%CE%B1%CE%BD%CE%B1%CF%83%CE%AF%CE%BF%CF%85</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3"/>
              </a:rPr>
              <a:t>https://sagemainds.wordpress.com/music/vangelis-2/vangelis/</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4"/>
              </a:rPr>
              <a:t>https://www.thegreekvibe.com/vangelis/</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5"/>
              </a:rPr>
              <a:t>https://www.residentadvisor.net/news/37322?comments=1</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6"/>
              </a:rPr>
              <a:t>https://en.wikipedia.org/wiki/Vangelis</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7"/>
              </a:rPr>
              <a:t>https://www.greeksongs-greekmusic.com/vangelis-the-most-known-greek-composer/</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8"/>
              </a:rPr>
              <a:t>https://www.discogs.com/The-Forminx-The-Forminx/release/2302140</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9"/>
              </a:rPr>
              <a:t>https://www.facebook.com/25802732405/photos/a.441843772405/25812172405/</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10"/>
              </a:rPr>
              <a:t>https://en.wikipedia.org/wiki/Aphrodite%27s_Child</a:t>
            </a:r>
            <a:r>
              <a:rPr lang="en-US" dirty="0">
                <a:solidFill>
                  <a:schemeClr val="accent4"/>
                </a:solidFill>
                <a:latin typeface="Garamond" panose="02020404030301010803" pitchFamily="18" charset="0"/>
              </a:rPr>
              <a:t> </a:t>
            </a:r>
          </a:p>
          <a:p>
            <a:r>
              <a:rPr lang="en-US" dirty="0">
                <a:solidFill>
                  <a:schemeClr val="accent4"/>
                </a:solidFill>
                <a:latin typeface="Garamond" panose="02020404030301010803" pitchFamily="18" charset="0"/>
                <a:hlinkClick r:id="rId11"/>
              </a:rPr>
              <a:t>https://www.typologos.com/o-orfeas-istorikos-kinimatografos-dramas/</a:t>
            </a:r>
            <a:endParaRPr lang="en-US" dirty="0">
              <a:solidFill>
                <a:schemeClr val="accent4"/>
              </a:solidFill>
              <a:latin typeface="Garamond" panose="02020404030301010803" pitchFamily="18" charset="0"/>
            </a:endParaRPr>
          </a:p>
          <a:p>
            <a:endParaRPr lang="en-US" dirty="0">
              <a:solidFill>
                <a:schemeClr val="accent4"/>
              </a:solidFill>
              <a:latin typeface="Garamond" panose="02020404030301010803" pitchFamily="18" charset="0"/>
            </a:endParaRPr>
          </a:p>
          <a:p>
            <a:endParaRPr lang="el-GR" dirty="0">
              <a:solidFill>
                <a:schemeClr val="accent4"/>
              </a:solidFill>
              <a:latin typeface="Garamond" panose="02020404030301010803" pitchFamily="18" charset="0"/>
            </a:endParaRPr>
          </a:p>
          <a:p>
            <a:endParaRPr lang="el-GR" dirty="0"/>
          </a:p>
        </p:txBody>
      </p:sp>
    </p:spTree>
    <p:extLst>
      <p:ext uri="{BB962C8B-B14F-4D97-AF65-F5344CB8AC3E}">
        <p14:creationId xmlns:p14="http://schemas.microsoft.com/office/powerpoint/2010/main" val="143289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accent2"/>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79562"/>
            <a:ext cx="10515600" cy="5797401"/>
          </a:xfrm>
        </p:spPr>
        <p:txBody>
          <a:bodyPr/>
          <a:lstStyle/>
          <a:p>
            <a:r>
              <a:rPr lang="en-US" dirty="0">
                <a:solidFill>
                  <a:schemeClr val="accent4"/>
                </a:solidFill>
                <a:latin typeface="Garamond" panose="02020404030301010803" pitchFamily="18" charset="0"/>
                <a:hlinkClick r:id="rId2"/>
              </a:rPr>
              <a:t>https://en.wikipedia.org/wiki/1492:_Conquest_of_Paradise</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3"/>
              </a:rPr>
              <a:t>https://en.wikipedia.org/wiki/File:Chariots_of_fire.jpg</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4"/>
              </a:rPr>
              <a:t>https://en.wikipedia.org/wiki/Missing_(1982_film)</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5"/>
              </a:rPr>
              <a:t>https://en.wikipedia.org/wiki/Blade_Runner</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6"/>
              </a:rPr>
              <a:t>https://en.wikipedia.org/wiki/The_Bounty_(1984_film)</a:t>
            </a:r>
            <a:endParaRPr lang="el-GR"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7"/>
              </a:rPr>
              <a:t>https://en.wikipedia.org/wiki/Francesco_(1989_film)</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8"/>
              </a:rPr>
              <a:t>https://en.wikipedia.org/wiki/Bitter_Moon</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9"/>
              </a:rPr>
              <a:t>https://www.ordino.gr/movie_detail.asp?id=114</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10"/>
              </a:rPr>
              <a:t>https://en.wikipedia.org/wiki/Alexander_(2004_film)</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11"/>
              </a:rPr>
              <a:t>https://en.wikipedia.org/wiki/El_Greco_(2007_film)</a:t>
            </a:r>
            <a:endParaRPr lang="en-US" dirty="0">
              <a:solidFill>
                <a:schemeClr val="accent4"/>
              </a:solidFill>
              <a:latin typeface="Garamond" panose="02020404030301010803" pitchFamily="18" charset="0"/>
            </a:endParaRPr>
          </a:p>
          <a:p>
            <a:r>
              <a:rPr lang="en-US" dirty="0">
                <a:solidFill>
                  <a:schemeClr val="accent4"/>
                </a:solidFill>
                <a:latin typeface="Garamond" panose="02020404030301010803" pitchFamily="18" charset="0"/>
                <a:hlinkClick r:id="rId12"/>
              </a:rPr>
              <a:t>https://en.wikipedia.org/wiki/2002_FIFA_World_Cup</a:t>
            </a:r>
            <a:endParaRPr lang="en-US" dirty="0">
              <a:solidFill>
                <a:schemeClr val="accent4"/>
              </a:solidFill>
              <a:latin typeface="Garamond" panose="02020404030301010803" pitchFamily="18" charset="0"/>
            </a:endParaRPr>
          </a:p>
          <a:p>
            <a:endParaRPr lang="en-US" dirty="0">
              <a:solidFill>
                <a:schemeClr val="accent4"/>
              </a:solidFill>
              <a:latin typeface="Garamond" panose="02020404030301010803" pitchFamily="18" charset="0"/>
            </a:endParaRPr>
          </a:p>
          <a:p>
            <a:endParaRPr lang="el-GR" dirty="0"/>
          </a:p>
        </p:txBody>
      </p:sp>
    </p:spTree>
    <p:extLst>
      <p:ext uri="{BB962C8B-B14F-4D97-AF65-F5344CB8AC3E}">
        <p14:creationId xmlns:p14="http://schemas.microsoft.com/office/powerpoint/2010/main" val="6687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191" y="10136"/>
            <a:ext cx="9696091" cy="6847864"/>
          </a:xfrm>
        </p:spPr>
      </p:pic>
    </p:spTree>
    <p:extLst>
      <p:ext uri="{BB962C8B-B14F-4D97-AF65-F5344CB8AC3E}">
        <p14:creationId xmlns:p14="http://schemas.microsoft.com/office/powerpoint/2010/main" val="6172597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74391" y="2882387"/>
            <a:ext cx="10515600" cy="635539"/>
          </a:xfrm>
        </p:spPr>
        <p:txBody>
          <a:bodyPr>
            <a:normAutofit fontScale="90000"/>
          </a:bodyPr>
          <a:lstStyle/>
          <a:p>
            <a:r>
              <a:rPr lang="el-GR" b="1" dirty="0">
                <a:solidFill>
                  <a:schemeClr val="accent4"/>
                </a:solidFill>
                <a:latin typeface="Garamond" panose="02020404030301010803" pitchFamily="18" charset="0"/>
              </a:rPr>
              <a:t>Συμμετοχή σε συγκροτήματα</a:t>
            </a:r>
            <a:br>
              <a:rPr lang="el-GR" dirty="0"/>
            </a:br>
            <a:endParaRPr lang="el-GR" dirty="0"/>
          </a:p>
        </p:txBody>
      </p:sp>
      <p:sp>
        <p:nvSpPr>
          <p:cNvPr id="3" name="Θέση περιεχομένου 2"/>
          <p:cNvSpPr>
            <a:spLocks noGrp="1"/>
          </p:cNvSpPr>
          <p:nvPr>
            <p:ph idx="1"/>
          </p:nvPr>
        </p:nvSpPr>
        <p:spPr>
          <a:xfrm>
            <a:off x="267673" y="4193671"/>
            <a:ext cx="10990294" cy="3145280"/>
          </a:xfrm>
        </p:spPr>
        <p:txBody>
          <a:bodyPr>
            <a:normAutofit fontScale="92500" lnSpcReduction="10000"/>
          </a:bodyPr>
          <a:lstStyle/>
          <a:p>
            <a:pPr marL="0" indent="0">
              <a:buNone/>
            </a:pPr>
            <a:r>
              <a:rPr lang="el-GR" dirty="0">
                <a:solidFill>
                  <a:schemeClr val="accent4"/>
                </a:solidFill>
                <a:latin typeface="Garamond" panose="02020404030301010803" pitchFamily="18" charset="0"/>
              </a:rPr>
              <a:t>Στις αρχές της δεκαετίας του 60' κάνει τα πρώτα του βήματα στη μουσική με τη συμμετοχή του στο συγκρότημα </a:t>
            </a:r>
            <a:r>
              <a:rPr lang="en-US" b="1" u="sng" dirty="0" err="1">
                <a:solidFill>
                  <a:schemeClr val="accent4"/>
                </a:solidFill>
                <a:latin typeface="Garamond" panose="02020404030301010803" pitchFamily="18" charset="0"/>
              </a:rPr>
              <a:t>Forminx</a:t>
            </a:r>
            <a:r>
              <a:rPr lang="el-GR" i="1" dirty="0">
                <a:solidFill>
                  <a:schemeClr val="accent4"/>
                </a:solidFill>
                <a:latin typeface="Garamond" panose="02020404030301010803" pitchFamily="18" charset="0"/>
              </a:rPr>
              <a:t>,</a:t>
            </a:r>
            <a:r>
              <a:rPr lang="el-GR" dirty="0">
                <a:solidFill>
                  <a:schemeClr val="accent4"/>
                </a:solidFill>
                <a:latin typeface="Garamond" panose="02020404030301010803" pitchFamily="18" charset="0"/>
              </a:rPr>
              <a:t>αφήνοντας το ανεξίτηλο χρώμα του στην Ελληνική </a:t>
            </a:r>
            <a:r>
              <a:rPr lang="el-GR" dirty="0" err="1">
                <a:solidFill>
                  <a:schemeClr val="accent4"/>
                </a:solidFill>
                <a:latin typeface="Garamond" panose="02020404030301010803" pitchFamily="18" charset="0"/>
              </a:rPr>
              <a:t>ποπ</a:t>
            </a:r>
            <a:r>
              <a:rPr lang="el-GR" dirty="0">
                <a:solidFill>
                  <a:schemeClr val="accent4"/>
                </a:solidFill>
                <a:latin typeface="Garamond" panose="02020404030301010803" pitchFamily="18" charset="0"/>
              </a:rPr>
              <a:t> κουλτούρα. Το όχημα για την επιτυχία του συγκροτήματος ήταν το τραγούδι </a:t>
            </a:r>
            <a:r>
              <a:rPr lang="el-GR" b="1" i="1" dirty="0" err="1">
                <a:solidFill>
                  <a:schemeClr val="accent4"/>
                </a:solidFill>
                <a:latin typeface="Garamond" panose="02020404030301010803" pitchFamily="18" charset="0"/>
              </a:rPr>
              <a:t>Jeronimo</a:t>
            </a:r>
            <a:r>
              <a:rPr lang="el-GR" b="1" i="1" dirty="0">
                <a:solidFill>
                  <a:schemeClr val="accent4"/>
                </a:solidFill>
                <a:latin typeface="Garamond" panose="02020404030301010803" pitchFamily="18" charset="0"/>
              </a:rPr>
              <a:t> </a:t>
            </a:r>
            <a:r>
              <a:rPr lang="el-GR" b="1" i="1" dirty="0" err="1">
                <a:solidFill>
                  <a:schemeClr val="accent4"/>
                </a:solidFill>
                <a:latin typeface="Garamond" panose="02020404030301010803" pitchFamily="18" charset="0"/>
              </a:rPr>
              <a:t>Yanka</a:t>
            </a:r>
            <a:r>
              <a:rPr lang="el-GR" dirty="0">
                <a:solidFill>
                  <a:schemeClr val="accent4"/>
                </a:solidFill>
                <a:latin typeface="Garamond" panose="02020404030301010803" pitchFamily="18" charset="0"/>
              </a:rPr>
              <a:t> που σημείωσε τεράστια επιτυχία καθώς το 45άρι άλμπουμ έγινε χρυσό την πρώτη εβδομάδα.</a:t>
            </a:r>
            <a:endParaRPr lang="en-US" dirty="0">
              <a:solidFill>
                <a:schemeClr val="accent4"/>
              </a:solidFill>
              <a:latin typeface="Garamond" panose="02020404030301010803" pitchFamily="18" charset="0"/>
            </a:endParaRPr>
          </a:p>
          <a:p>
            <a:pPr marL="0" indent="0">
              <a:buNone/>
            </a:pPr>
            <a:r>
              <a:rPr lang="en-US" dirty="0">
                <a:solidFill>
                  <a:schemeClr val="accent4"/>
                </a:solidFill>
                <a:latin typeface="Garamond" panose="02020404030301010803" pitchFamily="18" charset="0"/>
                <a:hlinkClick r:id="rId2"/>
              </a:rPr>
              <a:t>https://www.youtube.com/watch?v=tM2F-cE3XhU</a:t>
            </a:r>
            <a:endParaRPr lang="en-US" dirty="0">
              <a:solidFill>
                <a:schemeClr val="accent4"/>
              </a:solidFill>
              <a:latin typeface="Garamond" panose="02020404030301010803" pitchFamily="18" charset="0"/>
            </a:endParaRPr>
          </a:p>
          <a:p>
            <a:pPr marL="0" indent="0">
              <a:buNone/>
            </a:pPr>
            <a:endParaRPr lang="en-US" dirty="0">
              <a:solidFill>
                <a:schemeClr val="accent4"/>
              </a:solidFill>
              <a:latin typeface="Garamond" panose="02020404030301010803" pitchFamily="18" charset="0"/>
            </a:endParaRPr>
          </a:p>
          <a:p>
            <a:pPr marL="0" indent="0">
              <a:buNone/>
            </a:pPr>
            <a:r>
              <a:rPr lang="el-GR" dirty="0">
                <a:solidFill>
                  <a:schemeClr val="accent4"/>
                </a:solidFill>
                <a:latin typeface="Garamond" panose="02020404030301010803" pitchFamily="18" charset="0"/>
              </a:rPr>
              <a:t> </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845" y="293566"/>
            <a:ext cx="3625106" cy="3613022"/>
          </a:xfrm>
          <a:prstGeom prst="rect">
            <a:avLst/>
          </a:prstGeom>
        </p:spPr>
      </p:pic>
    </p:spTree>
    <p:extLst>
      <p:ext uri="{BB962C8B-B14F-4D97-AF65-F5344CB8AC3E}">
        <p14:creationId xmlns:p14="http://schemas.microsoft.com/office/powerpoint/2010/main" val="171315270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accent1">
                <a:lumMod val="75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2592" y="134847"/>
            <a:ext cx="6561108" cy="6490239"/>
          </a:xfrm>
        </p:spPr>
        <p:txBody>
          <a:bodyPr>
            <a:normAutofit fontScale="92500" lnSpcReduction="10000"/>
          </a:bodyPr>
          <a:lstStyle/>
          <a:p>
            <a:pPr marL="0" indent="0">
              <a:buNone/>
            </a:pPr>
            <a:r>
              <a:rPr lang="el-GR" dirty="0">
                <a:solidFill>
                  <a:schemeClr val="accent4"/>
                </a:solidFill>
                <a:latin typeface="Garamond" panose="02020404030301010803" pitchFamily="18" charset="0"/>
              </a:rPr>
              <a:t>Το 1968 θέλοντας να ανοίξει τα φτερά του μετακομίζει στο Παρίσι και μαζί με τον Έλληνα καλλιτέχνη Ντέμη Ρούσο δημιουργεί τους </a:t>
            </a:r>
            <a:r>
              <a:rPr lang="en-US" b="1" dirty="0">
                <a:solidFill>
                  <a:schemeClr val="accent4"/>
                </a:solidFill>
                <a:latin typeface="Garamond" panose="02020404030301010803" pitchFamily="18" charset="0"/>
              </a:rPr>
              <a:t>Aphrodite’s Child.</a:t>
            </a:r>
            <a:r>
              <a:rPr lang="el-GR" dirty="0">
                <a:solidFill>
                  <a:schemeClr val="accent4"/>
                </a:solidFill>
                <a:latin typeface="Garamond" panose="02020404030301010803" pitchFamily="18" charset="0"/>
              </a:rPr>
              <a:t>Το επιτυχημένο διπλό άλμπουμ με τον τίτλο 666 θεωρείται ότι του έδωσε ώθηση για την αρχή μιας διεθνούς καριέρας. Ενώ αποτελούσε ακόμα μέλος των </a:t>
            </a:r>
            <a:r>
              <a:rPr lang="el-GR" i="1" dirty="0">
                <a:solidFill>
                  <a:schemeClr val="accent4"/>
                </a:solidFill>
                <a:latin typeface="Garamond" panose="02020404030301010803" pitchFamily="18" charset="0"/>
              </a:rPr>
              <a:t>Aphrodite’s Child</a:t>
            </a:r>
            <a:r>
              <a:rPr lang="el-GR" dirty="0">
                <a:solidFill>
                  <a:schemeClr val="accent4"/>
                </a:solidFill>
                <a:latin typeface="Garamond" panose="02020404030301010803" pitchFamily="18" charset="0"/>
              </a:rPr>
              <a:t>, άρχισε δειλά να ασχολείται και με διαφορετικά πράγματα. Η αρχή έγινε το 1970 όταν έγραψε την μουσική για μία ταινία του Χένρι </a:t>
            </a:r>
            <a:r>
              <a:rPr lang="el-GR" dirty="0" err="1">
                <a:solidFill>
                  <a:schemeClr val="accent4"/>
                </a:solidFill>
                <a:latin typeface="Garamond" panose="02020404030301010803" pitchFamily="18" charset="0"/>
              </a:rPr>
              <a:t>Σαπιέρ</a:t>
            </a:r>
            <a:r>
              <a:rPr lang="el-GR" dirty="0">
                <a:solidFill>
                  <a:schemeClr val="accent4"/>
                </a:solidFill>
                <a:latin typeface="Garamond" panose="02020404030301010803" pitchFamily="18" charset="0"/>
              </a:rPr>
              <a:t>. Ακολουθεί ένα ακουστικό ντοκιμαντέρ επηρεασμένο από της φοιτητικές εξεγέρσεις στο Παρίσι του 1968. Το 1973 θα ξεκινήσει μία επιτυχημένη συνεργασία με τον σκηνοθέτη Φρέντερικ </a:t>
            </a:r>
            <a:r>
              <a:rPr lang="el-GR" dirty="0" err="1">
                <a:solidFill>
                  <a:schemeClr val="accent4"/>
                </a:solidFill>
                <a:latin typeface="Garamond" panose="02020404030301010803" pitchFamily="18" charset="0"/>
              </a:rPr>
              <a:t>Ροσίφ</a:t>
            </a:r>
            <a:r>
              <a:rPr lang="el-GR" dirty="0">
                <a:solidFill>
                  <a:schemeClr val="accent4"/>
                </a:solidFill>
                <a:latin typeface="Garamond" panose="02020404030301010803" pitchFamily="18" charset="0"/>
              </a:rPr>
              <a:t> για μία σειρά ντοκιμαντέρ για την άγρια φύση, ενώ λίγο προτού μεταβεί στο Λονδίνο θα κυκλοφορήσει έναν προσωπικό δίσκο με τίτλο </a:t>
            </a:r>
            <a:r>
              <a:rPr lang="el-GR" sz="3200" b="1" i="1" u="sng" dirty="0" err="1">
                <a:solidFill>
                  <a:schemeClr val="accent4"/>
                </a:solidFill>
                <a:latin typeface="Garamond" panose="02020404030301010803" pitchFamily="18" charset="0"/>
              </a:rPr>
              <a:t>Ear</a:t>
            </a:r>
            <a:r>
              <a:rPr lang="en-US" sz="3200" b="1" i="1" u="sng" dirty="0" err="1">
                <a:solidFill>
                  <a:schemeClr val="accent4"/>
                </a:solidFill>
                <a:latin typeface="Garamond" panose="02020404030301010803" pitchFamily="18" charset="0"/>
              </a:rPr>
              <a:t>th</a:t>
            </a:r>
            <a:endParaRPr lang="el-GR" u="sng" dirty="0">
              <a:solidFill>
                <a:schemeClr val="accent4"/>
              </a:solidFill>
              <a:latin typeface="Garamond" panose="02020404030301010803" pitchFamily="18" charset="0"/>
            </a:endParaRPr>
          </a:p>
          <a:p>
            <a:pPr marL="0" indent="0">
              <a:buNone/>
            </a:pPr>
            <a:r>
              <a:rPr lang="en-US" sz="1500" dirty="0">
                <a:hlinkClick r:id="rId2"/>
              </a:rPr>
              <a:t>https://www.youtube.com/watch?v=YzwR44G3Knw</a:t>
            </a:r>
            <a:r>
              <a:rPr lang="en-US" sz="1500" dirty="0"/>
              <a:t> </a:t>
            </a:r>
            <a:endParaRPr lang="el-GR" sz="1500"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05594"/>
            <a:ext cx="5753100" cy="3695700"/>
          </a:xfrm>
          <a:prstGeom prst="rect">
            <a:avLst/>
          </a:prstGeom>
          <a:effectLst>
            <a:softEdge rad="63500"/>
          </a:effec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83" y="3683797"/>
            <a:ext cx="3599612" cy="3174203"/>
          </a:xfrm>
          <a:prstGeom prst="rect">
            <a:avLst/>
          </a:prstGeom>
          <a:effectLst>
            <a:softEdge rad="63500"/>
          </a:effectLst>
        </p:spPr>
      </p:pic>
    </p:spTree>
    <p:extLst>
      <p:ext uri="{BB962C8B-B14F-4D97-AF65-F5344CB8AC3E}">
        <p14:creationId xmlns:p14="http://schemas.microsoft.com/office/powerpoint/2010/main" val="36338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0551" y="276044"/>
            <a:ext cx="11438626" cy="6581955"/>
          </a:xfrm>
        </p:spPr>
        <p:txBody>
          <a:bodyPr>
            <a:normAutofit/>
          </a:bodyPr>
          <a:lstStyle/>
          <a:p>
            <a:pPr marL="0" indent="0">
              <a:buNone/>
            </a:pPr>
            <a:r>
              <a:rPr lang="el-GR" dirty="0">
                <a:solidFill>
                  <a:schemeClr val="accent4"/>
                </a:solidFill>
                <a:latin typeface="Garamond" panose="02020404030301010803" pitchFamily="18" charset="0"/>
              </a:rPr>
              <a:t>Το 1975 αφήνει τους Aphrodite’s Child για να εγκατασταθεί στο Λονδίνο. Εκεί πραγματοποιεί το όνειρο του δημιουργώντας υπερσύγχρονες εγκαταστάσεις μουσικών ηχογραφήσεων, τα </a:t>
            </a:r>
            <a:r>
              <a:rPr lang="el-GR" b="1" dirty="0" err="1">
                <a:solidFill>
                  <a:schemeClr val="accent4"/>
                </a:solidFill>
                <a:latin typeface="Garamond" panose="02020404030301010803" pitchFamily="18" charset="0"/>
              </a:rPr>
              <a:t>Nemo</a:t>
            </a:r>
            <a:r>
              <a:rPr lang="el-GR" b="1" dirty="0">
                <a:solidFill>
                  <a:schemeClr val="accent4"/>
                </a:solidFill>
                <a:latin typeface="Garamond" panose="02020404030301010803" pitchFamily="18" charset="0"/>
              </a:rPr>
              <a:t> </a:t>
            </a:r>
            <a:r>
              <a:rPr lang="el-GR" b="1" dirty="0" err="1">
                <a:solidFill>
                  <a:schemeClr val="accent4"/>
                </a:solidFill>
                <a:latin typeface="Garamond" panose="02020404030301010803" pitchFamily="18" charset="0"/>
              </a:rPr>
              <a:t>studios</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Πλέον ο Βαγγέλης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είχε όλα τα εργαλεία για να μεγαλουργήσει. Δεν θα αργήσει να έρθει η πρώτη συλλογή στο νέο στούντιο με τίτλο </a:t>
            </a:r>
            <a:r>
              <a:rPr lang="el-GR" b="1" dirty="0" err="1">
                <a:solidFill>
                  <a:schemeClr val="accent4"/>
                </a:solidFill>
                <a:latin typeface="Garamond" panose="02020404030301010803" pitchFamily="18" charset="0"/>
              </a:rPr>
              <a:t>Heaven</a:t>
            </a:r>
            <a:r>
              <a:rPr lang="el-GR" b="1" dirty="0">
                <a:solidFill>
                  <a:schemeClr val="accent4"/>
                </a:solidFill>
                <a:latin typeface="Garamond" panose="02020404030301010803" pitchFamily="18" charset="0"/>
              </a:rPr>
              <a:t> and </a:t>
            </a:r>
            <a:r>
              <a:rPr lang="el-GR" b="1" dirty="0" err="1">
                <a:solidFill>
                  <a:schemeClr val="accent4"/>
                </a:solidFill>
                <a:latin typeface="Garamond" panose="02020404030301010803" pitchFamily="18" charset="0"/>
              </a:rPr>
              <a:t>Hell</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(1975) ενώ Θα ακολουθήσουν και άλλα επιτυχημένα άλμπουμ, όπως το </a:t>
            </a:r>
            <a:r>
              <a:rPr lang="el-GR" b="1" dirty="0" err="1">
                <a:solidFill>
                  <a:schemeClr val="accent4"/>
                </a:solidFill>
                <a:latin typeface="Garamond" panose="02020404030301010803" pitchFamily="18" charset="0"/>
              </a:rPr>
              <a:t>Albedo</a:t>
            </a:r>
            <a:r>
              <a:rPr lang="el-GR" b="1" dirty="0">
                <a:solidFill>
                  <a:schemeClr val="accent4"/>
                </a:solidFill>
                <a:latin typeface="Garamond" panose="02020404030301010803" pitchFamily="18" charset="0"/>
              </a:rPr>
              <a:t> 0.3 </a:t>
            </a:r>
            <a:r>
              <a:rPr lang="el-GR" dirty="0">
                <a:solidFill>
                  <a:schemeClr val="accent4"/>
                </a:solidFill>
                <a:latin typeface="Garamond" panose="02020404030301010803" pitchFamily="18" charset="0"/>
              </a:rPr>
              <a:t>(1976), το </a:t>
            </a:r>
            <a:r>
              <a:rPr lang="el-GR" b="1" dirty="0" err="1">
                <a:solidFill>
                  <a:schemeClr val="accent4"/>
                </a:solidFill>
                <a:latin typeface="Garamond" panose="02020404030301010803" pitchFamily="18" charset="0"/>
              </a:rPr>
              <a:t>Spiral</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(1977) για το οποίο βραβεύτηκε με το διεθνές βραβείο MIDEM </a:t>
            </a:r>
            <a:r>
              <a:rPr lang="el-GR" dirty="0" err="1">
                <a:solidFill>
                  <a:schemeClr val="accent4"/>
                </a:solidFill>
                <a:latin typeface="Garamond" panose="02020404030301010803" pitchFamily="18" charset="0"/>
              </a:rPr>
              <a:t>Instrumental</a:t>
            </a:r>
            <a:r>
              <a:rPr lang="el-GR" dirty="0">
                <a:solidFill>
                  <a:schemeClr val="accent4"/>
                </a:solidFill>
                <a:latin typeface="Garamond" panose="02020404030301010803" pitchFamily="18" charset="0"/>
              </a:rPr>
              <a:t>, το </a:t>
            </a:r>
            <a:r>
              <a:rPr lang="el-GR" b="1" dirty="0" err="1">
                <a:solidFill>
                  <a:schemeClr val="accent4"/>
                </a:solidFill>
                <a:latin typeface="Garamond" panose="02020404030301010803" pitchFamily="18" charset="0"/>
              </a:rPr>
              <a:t>Beaubourg</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(1978) και το </a:t>
            </a:r>
            <a:r>
              <a:rPr lang="el-GR" b="1" dirty="0" err="1">
                <a:solidFill>
                  <a:schemeClr val="accent4"/>
                </a:solidFill>
                <a:latin typeface="Garamond" panose="02020404030301010803" pitchFamily="18" charset="0"/>
              </a:rPr>
              <a:t>China</a:t>
            </a:r>
            <a:r>
              <a:rPr lang="el-GR" dirty="0">
                <a:solidFill>
                  <a:schemeClr val="accent4"/>
                </a:solidFill>
                <a:latin typeface="Garamond" panose="02020404030301010803" pitchFamily="18" charset="0"/>
              </a:rPr>
              <a:t> (1979). Πλέον η καριέρα του Βαγγέλη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έχει εκτοξευθεί και το μουσικό ταλέντο του έχει αναγνωριστεί παγκοσμίως.</a:t>
            </a:r>
          </a:p>
          <a:p>
            <a:pPr marL="0" indent="0">
              <a:buNone/>
            </a:pPr>
            <a:r>
              <a:rPr lang="el-GR" dirty="0">
                <a:solidFill>
                  <a:schemeClr val="accent4"/>
                </a:solidFill>
                <a:latin typeface="Garamond" panose="02020404030301010803" pitchFamily="18" charset="0"/>
              </a:rPr>
              <a:t>Το 1978 συνεργάζεται με την Ελληνίδα ηθοποιό Ειρήνη Παππά στο άλμπουμ με τίτλο </a:t>
            </a:r>
            <a:r>
              <a:rPr lang="el-GR" b="1" dirty="0">
                <a:solidFill>
                  <a:schemeClr val="accent4"/>
                </a:solidFill>
                <a:latin typeface="Garamond" panose="02020404030301010803" pitchFamily="18" charset="0"/>
              </a:rPr>
              <a:t>Ωδές</a:t>
            </a:r>
            <a:r>
              <a:rPr lang="el-GR" dirty="0">
                <a:solidFill>
                  <a:schemeClr val="accent4"/>
                </a:solidFill>
                <a:latin typeface="Garamond" panose="02020404030301010803" pitchFamily="18" charset="0"/>
              </a:rPr>
              <a:t> που περιείχε παραδοσιακά ελληνικά τραγούδια, ενώ το 1986 συνεργάζονται εκ νέου στο άλμπουμ </a:t>
            </a:r>
            <a:r>
              <a:rPr lang="el-GR" b="1" dirty="0">
                <a:solidFill>
                  <a:schemeClr val="accent4"/>
                </a:solidFill>
                <a:latin typeface="Garamond" panose="02020404030301010803" pitchFamily="18" charset="0"/>
              </a:rPr>
              <a:t>Ραψωδίες</a:t>
            </a:r>
            <a:r>
              <a:rPr lang="el-GR" dirty="0">
                <a:solidFill>
                  <a:schemeClr val="accent4"/>
                </a:solidFill>
                <a:latin typeface="Garamond" panose="02020404030301010803" pitchFamily="18" charset="0"/>
              </a:rPr>
              <a:t>. Ο Βαγγέλης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δημιουργεί παράλληλα άλλη μία μεγάλη συνεργασία, με τον </a:t>
            </a:r>
            <a:r>
              <a:rPr lang="el-GR" dirty="0" err="1">
                <a:solidFill>
                  <a:schemeClr val="accent4"/>
                </a:solidFill>
                <a:latin typeface="Garamond" panose="02020404030301010803" pitchFamily="18" charset="0"/>
              </a:rPr>
              <a:t>Γιον</a:t>
            </a:r>
            <a:r>
              <a:rPr lang="el-GR" dirty="0">
                <a:solidFill>
                  <a:schemeClr val="accent4"/>
                </a:solidFill>
                <a:latin typeface="Garamond" panose="02020404030301010803" pitchFamily="18" charset="0"/>
              </a:rPr>
              <a:t> Άντερσον σε τέσσερα άλμπουμ, το </a:t>
            </a:r>
            <a:r>
              <a:rPr lang="el-GR" b="1" dirty="0" err="1">
                <a:solidFill>
                  <a:schemeClr val="accent4"/>
                </a:solidFill>
                <a:latin typeface="Garamond" panose="02020404030301010803" pitchFamily="18" charset="0"/>
              </a:rPr>
              <a:t>Short</a:t>
            </a:r>
            <a:r>
              <a:rPr lang="el-GR" b="1" dirty="0">
                <a:solidFill>
                  <a:schemeClr val="accent4"/>
                </a:solidFill>
                <a:latin typeface="Garamond" panose="02020404030301010803" pitchFamily="18" charset="0"/>
              </a:rPr>
              <a:t> </a:t>
            </a:r>
            <a:r>
              <a:rPr lang="el-GR" b="1" dirty="0" err="1">
                <a:solidFill>
                  <a:schemeClr val="accent4"/>
                </a:solidFill>
                <a:latin typeface="Garamond" panose="02020404030301010803" pitchFamily="18" charset="0"/>
              </a:rPr>
              <a:t>Stories</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(1978), το The </a:t>
            </a:r>
            <a:r>
              <a:rPr lang="el-GR" b="1" dirty="0" err="1">
                <a:solidFill>
                  <a:schemeClr val="accent4"/>
                </a:solidFill>
                <a:latin typeface="Garamond" panose="02020404030301010803" pitchFamily="18" charset="0"/>
              </a:rPr>
              <a:t>Friends</a:t>
            </a:r>
            <a:r>
              <a:rPr lang="el-GR" b="1" dirty="0">
                <a:solidFill>
                  <a:schemeClr val="accent4"/>
                </a:solidFill>
                <a:latin typeface="Garamond" panose="02020404030301010803" pitchFamily="18" charset="0"/>
              </a:rPr>
              <a:t> of </a:t>
            </a:r>
            <a:r>
              <a:rPr lang="el-GR" b="1" dirty="0" err="1">
                <a:solidFill>
                  <a:schemeClr val="accent4"/>
                </a:solidFill>
                <a:latin typeface="Garamond" panose="02020404030301010803" pitchFamily="18" charset="0"/>
              </a:rPr>
              <a:t>Mr</a:t>
            </a:r>
            <a:r>
              <a:rPr lang="el-GR" b="1" dirty="0">
                <a:solidFill>
                  <a:schemeClr val="accent4"/>
                </a:solidFill>
                <a:latin typeface="Garamond" panose="02020404030301010803" pitchFamily="18" charset="0"/>
              </a:rPr>
              <a:t> </a:t>
            </a:r>
            <a:r>
              <a:rPr lang="el-GR" b="1" dirty="0" err="1">
                <a:solidFill>
                  <a:schemeClr val="accent4"/>
                </a:solidFill>
                <a:latin typeface="Garamond" panose="02020404030301010803" pitchFamily="18" charset="0"/>
              </a:rPr>
              <a:t>Cairo</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(1981), το </a:t>
            </a:r>
            <a:r>
              <a:rPr lang="el-GR" b="1" dirty="0" err="1">
                <a:solidFill>
                  <a:schemeClr val="accent4"/>
                </a:solidFill>
                <a:latin typeface="Garamond" panose="02020404030301010803" pitchFamily="18" charset="0"/>
              </a:rPr>
              <a:t>Private</a:t>
            </a:r>
            <a:r>
              <a:rPr lang="el-GR" b="1" dirty="0">
                <a:solidFill>
                  <a:schemeClr val="accent4"/>
                </a:solidFill>
                <a:latin typeface="Garamond" panose="02020404030301010803" pitchFamily="18" charset="0"/>
              </a:rPr>
              <a:t> </a:t>
            </a:r>
            <a:r>
              <a:rPr lang="el-GR" b="1" dirty="0" err="1">
                <a:solidFill>
                  <a:schemeClr val="accent4"/>
                </a:solidFill>
                <a:latin typeface="Garamond" panose="02020404030301010803" pitchFamily="18" charset="0"/>
              </a:rPr>
              <a:t>Collection</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(1983) και το </a:t>
            </a:r>
            <a:r>
              <a:rPr lang="el-GR" b="1" dirty="0" err="1">
                <a:solidFill>
                  <a:schemeClr val="accent4"/>
                </a:solidFill>
                <a:latin typeface="Garamond" panose="02020404030301010803" pitchFamily="18" charset="0"/>
              </a:rPr>
              <a:t>Page</a:t>
            </a:r>
            <a:r>
              <a:rPr lang="el-GR" b="1" dirty="0">
                <a:solidFill>
                  <a:schemeClr val="accent4"/>
                </a:solidFill>
                <a:latin typeface="Garamond" panose="02020404030301010803" pitchFamily="18" charset="0"/>
              </a:rPr>
              <a:t> of </a:t>
            </a:r>
            <a:r>
              <a:rPr lang="el-GR" b="1" dirty="0" err="1">
                <a:solidFill>
                  <a:schemeClr val="accent4"/>
                </a:solidFill>
                <a:latin typeface="Garamond" panose="02020404030301010803" pitchFamily="18" charset="0"/>
              </a:rPr>
              <a:t>Life</a:t>
            </a:r>
            <a:r>
              <a:rPr lang="el-GR" b="1" dirty="0">
                <a:solidFill>
                  <a:schemeClr val="accent4"/>
                </a:solidFill>
                <a:latin typeface="Garamond" panose="02020404030301010803" pitchFamily="18" charset="0"/>
              </a:rPr>
              <a:t> </a:t>
            </a:r>
            <a:r>
              <a:rPr lang="el-GR" dirty="0">
                <a:solidFill>
                  <a:schemeClr val="accent4"/>
                </a:solidFill>
                <a:latin typeface="Garamond" panose="02020404030301010803" pitchFamily="18" charset="0"/>
              </a:rPr>
              <a:t>(1991).</a:t>
            </a:r>
          </a:p>
          <a:p>
            <a:pPr marL="0" indent="0">
              <a:buNone/>
            </a:pPr>
            <a:endParaRPr lang="el-GR" dirty="0"/>
          </a:p>
        </p:txBody>
      </p:sp>
    </p:spTree>
    <p:extLst>
      <p:ext uri="{BB962C8B-B14F-4D97-AF65-F5344CB8AC3E}">
        <p14:creationId xmlns:p14="http://schemas.microsoft.com/office/powerpoint/2010/main" val="681867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123586"/>
            <a:ext cx="10515600" cy="497516"/>
          </a:xfrm>
        </p:spPr>
        <p:txBody>
          <a:bodyPr>
            <a:normAutofit fontScale="90000"/>
          </a:bodyPr>
          <a:lstStyle/>
          <a:p>
            <a:r>
              <a:rPr lang="el-GR" b="1" dirty="0">
                <a:solidFill>
                  <a:schemeClr val="accent4"/>
                </a:solidFill>
                <a:latin typeface="Garamond" panose="02020404030301010803" pitchFamily="18" charset="0"/>
              </a:rPr>
              <a:t>Συνθέσεις για Κινηματογραφικές ταινίες</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509" y="3632544"/>
            <a:ext cx="4392882" cy="3144503"/>
          </a:xfrm>
          <a:prstGeom prst="rect">
            <a:avLst/>
          </a:prstGeom>
        </p:spPr>
      </p:pic>
      <p:sp>
        <p:nvSpPr>
          <p:cNvPr id="3" name="Θέση περιεχομένου 2"/>
          <p:cNvSpPr>
            <a:spLocks noGrp="1"/>
          </p:cNvSpPr>
          <p:nvPr>
            <p:ph idx="1"/>
          </p:nvPr>
        </p:nvSpPr>
        <p:spPr>
          <a:xfrm>
            <a:off x="368135" y="810883"/>
            <a:ext cx="11424062" cy="5150530"/>
          </a:xfrm>
        </p:spPr>
        <p:txBody>
          <a:bodyPr>
            <a:normAutofit lnSpcReduction="10000"/>
          </a:bodyPr>
          <a:lstStyle/>
          <a:p>
            <a:pPr marL="0" indent="0">
              <a:buNone/>
            </a:pPr>
            <a:r>
              <a:rPr lang="el-GR" dirty="0">
                <a:solidFill>
                  <a:schemeClr val="accent4"/>
                </a:solidFill>
                <a:latin typeface="Garamond" panose="02020404030301010803" pitchFamily="18" charset="0"/>
              </a:rPr>
              <a:t>Ένα μεγάλο μέρος των συνθέσεων του </a:t>
            </a:r>
            <a:r>
              <a:rPr lang="el-GR" dirty="0" err="1">
                <a:solidFill>
                  <a:schemeClr val="accent4"/>
                </a:solidFill>
                <a:latin typeface="Garamond" panose="02020404030301010803" pitchFamily="18" charset="0"/>
              </a:rPr>
              <a:t>Παπαθανασίου</a:t>
            </a:r>
            <a:r>
              <a:rPr lang="el-GR" dirty="0">
                <a:solidFill>
                  <a:schemeClr val="accent4"/>
                </a:solidFill>
                <a:latin typeface="Garamond" panose="02020404030301010803" pitchFamily="18" charset="0"/>
              </a:rPr>
              <a:t> δημιουργήθηκαν για να πλαισιώσουν κινηματογραφικές Παραγωγές ως σάουντρακ. Κορυφαίο σάουντρακ θεωρείται το Οι Δρόμοι της Φωτιάς (</a:t>
            </a:r>
            <a:r>
              <a:rPr lang="el-GR" dirty="0" err="1">
                <a:solidFill>
                  <a:schemeClr val="accent4"/>
                </a:solidFill>
                <a:latin typeface="Garamond" panose="02020404030301010803" pitchFamily="18" charset="0"/>
              </a:rPr>
              <a:t>Chariots</a:t>
            </a:r>
            <a:r>
              <a:rPr lang="el-GR" dirty="0">
                <a:solidFill>
                  <a:schemeClr val="accent4"/>
                </a:solidFill>
                <a:latin typeface="Garamond" panose="02020404030301010803" pitchFamily="18" charset="0"/>
              </a:rPr>
              <a:t> of </a:t>
            </a:r>
            <a:r>
              <a:rPr lang="el-GR" dirty="0" err="1">
                <a:solidFill>
                  <a:schemeClr val="accent4"/>
                </a:solidFill>
                <a:latin typeface="Garamond" panose="02020404030301010803" pitchFamily="18" charset="0"/>
              </a:rPr>
              <a:t>Fire</a:t>
            </a:r>
            <a:r>
              <a:rPr lang="el-GR" dirty="0">
                <a:solidFill>
                  <a:schemeClr val="accent4"/>
                </a:solidFill>
                <a:latin typeface="Garamond" panose="02020404030301010803" pitchFamily="18" charset="0"/>
              </a:rPr>
              <a:t>) για την ομώνυμη ταινία του 1981 η οποία απέσπασε το Όσκαρ Καλύτερης Πρωτότυπης Μουσικής το 1982. Η ταινία εξιστορούσε την αξιοθαύμαστη προσπάθεια τριών Βρετανών δρομέων στους Ολυμπιακούς Αγώνες του 1924 στο Παρίσι. </a:t>
            </a:r>
            <a:endParaRPr lang="en-US" dirty="0">
              <a:solidFill>
                <a:schemeClr val="accent4"/>
              </a:solidFill>
              <a:latin typeface="Garamond" panose="02020404030301010803" pitchFamily="18" charset="0"/>
            </a:endParaRPr>
          </a:p>
          <a:p>
            <a:pPr marL="0" indent="0">
              <a:buNone/>
            </a:pPr>
            <a:r>
              <a:rPr lang="en-US" sz="3000" b="1" dirty="0">
                <a:solidFill>
                  <a:schemeClr val="accent4"/>
                </a:solidFill>
                <a:latin typeface="Garamond" panose="02020404030301010803" pitchFamily="18" charset="0"/>
                <a:hlinkClick r:id="rId3"/>
              </a:rPr>
              <a:t>https://www.youtube.com/watch?v=CSav51fVlKU</a:t>
            </a:r>
            <a:endParaRPr lang="en-US" sz="3000" b="1" dirty="0">
              <a:solidFill>
                <a:schemeClr val="accent4"/>
              </a:solidFill>
              <a:latin typeface="Garamond" panose="02020404030301010803" pitchFamily="18" charset="0"/>
            </a:endParaRPr>
          </a:p>
          <a:p>
            <a:pPr marL="0" indent="0">
              <a:buNone/>
            </a:pPr>
            <a:endParaRPr lang="en-US" sz="2600" b="1" dirty="0">
              <a:solidFill>
                <a:schemeClr val="accent4"/>
              </a:solidFill>
              <a:latin typeface="Garamond" panose="02020404030301010803" pitchFamily="18" charset="0"/>
            </a:endParaRPr>
          </a:p>
          <a:p>
            <a:pPr marL="0" indent="0">
              <a:buNone/>
            </a:pPr>
            <a:endParaRPr lang="en-US" sz="2600" b="1" dirty="0">
              <a:solidFill>
                <a:schemeClr val="accent4"/>
              </a:solidFill>
              <a:latin typeface="Garamond" panose="02020404030301010803" pitchFamily="18" charset="0"/>
            </a:endParaRPr>
          </a:p>
          <a:p>
            <a:pPr marL="0" indent="0">
              <a:buNone/>
            </a:pPr>
            <a:endParaRPr lang="en-US" sz="2600" b="1" dirty="0">
              <a:solidFill>
                <a:schemeClr val="accent4"/>
              </a:solidFill>
              <a:latin typeface="Garamond" panose="02020404030301010803" pitchFamily="18" charset="0"/>
            </a:endParaRPr>
          </a:p>
          <a:p>
            <a:pPr marL="0" indent="0">
              <a:buNone/>
            </a:pPr>
            <a:r>
              <a:rPr lang="en-US" sz="3600" b="1" dirty="0">
                <a:solidFill>
                  <a:schemeClr val="accent4"/>
                </a:solidFill>
                <a:latin typeface="Garamond" panose="02020404030301010803" pitchFamily="18" charset="0"/>
              </a:rPr>
              <a:t> </a:t>
            </a:r>
            <a:r>
              <a:rPr lang="el-GR" sz="3600" b="1" dirty="0">
                <a:solidFill>
                  <a:schemeClr val="accent4"/>
                </a:solidFill>
                <a:latin typeface="Garamond" panose="02020404030301010803" pitchFamily="18" charset="0"/>
              </a:rPr>
              <a:t>Δείτε όμως και αυτό…..</a:t>
            </a:r>
            <a:br>
              <a:rPr lang="el-GR" sz="3600" b="1" dirty="0">
                <a:solidFill>
                  <a:schemeClr val="accent4"/>
                </a:solidFill>
                <a:latin typeface="Garamond" panose="02020404030301010803" pitchFamily="18" charset="0"/>
              </a:rPr>
            </a:br>
            <a:r>
              <a:rPr lang="en-US" sz="2600" b="1" dirty="0">
                <a:solidFill>
                  <a:schemeClr val="accent4"/>
                </a:solidFill>
                <a:latin typeface="Garamond" panose="02020404030301010803" pitchFamily="18" charset="0"/>
                <a:hlinkClick r:id="rId4"/>
              </a:rPr>
              <a:t>https://www.youtube.com/watch?v=CwzjlmBLfrQ&amp;t=33s</a:t>
            </a:r>
            <a:endParaRPr lang="el-GR" sz="2600" b="1" dirty="0">
              <a:solidFill>
                <a:schemeClr val="accent4"/>
              </a:solidFill>
              <a:latin typeface="Garamond" panose="02020404030301010803" pitchFamily="18" charset="0"/>
            </a:endParaRPr>
          </a:p>
          <a:p>
            <a:pPr marL="0" indent="0">
              <a:buNone/>
            </a:pPr>
            <a:endParaRPr lang="en-US" sz="3600" b="1" dirty="0">
              <a:solidFill>
                <a:schemeClr val="accent4"/>
              </a:solidFill>
              <a:latin typeface="Garamond" panose="02020404030301010803" pitchFamily="18" charset="0"/>
            </a:endParaRPr>
          </a:p>
          <a:p>
            <a:pPr marL="0" indent="0">
              <a:buNone/>
            </a:pPr>
            <a:endParaRPr lang="el-GR"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1773282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962736" cy="1325563"/>
          </a:xfrm>
        </p:spPr>
        <p:txBody>
          <a:bodyPr>
            <a:noAutofit/>
          </a:bodyPr>
          <a:lstStyle/>
          <a:p>
            <a:r>
              <a:rPr lang="el-GR" sz="3200" dirty="0">
                <a:solidFill>
                  <a:schemeClr val="accent4"/>
                </a:solidFill>
                <a:latin typeface="Garamond" panose="02020404030301010803" pitchFamily="18" charset="0"/>
              </a:rPr>
              <a:t>Ο </a:t>
            </a:r>
            <a:r>
              <a:rPr lang="el-GR" sz="3200" dirty="0" err="1">
                <a:solidFill>
                  <a:schemeClr val="accent4"/>
                </a:solidFill>
                <a:latin typeface="Garamond" panose="02020404030301010803" pitchFamily="18" charset="0"/>
              </a:rPr>
              <a:t>Παπαθανασίου</a:t>
            </a:r>
            <a:r>
              <a:rPr lang="el-GR" sz="3200" dirty="0">
                <a:solidFill>
                  <a:schemeClr val="accent4"/>
                </a:solidFill>
                <a:latin typeface="Garamond" panose="02020404030301010803" pitchFamily="18" charset="0"/>
              </a:rPr>
              <a:t> έχει γράψει μουσική σε αρκετές ταινίες μυθοπλασίας, ντοκιμαντέρ και τηλεοπτικές παραγωγές, ανάμεσα στις οποίες ξεχωρίζουν οι:</a:t>
            </a:r>
          </a:p>
        </p:txBody>
      </p:sp>
      <p:sp>
        <p:nvSpPr>
          <p:cNvPr id="3" name="Θέση περιεχομένου 2"/>
          <p:cNvSpPr>
            <a:spLocks noGrp="1"/>
          </p:cNvSpPr>
          <p:nvPr>
            <p:ph idx="1"/>
          </p:nvPr>
        </p:nvSpPr>
        <p:spPr/>
        <p:txBody>
          <a:bodyPr/>
          <a:lstStyle/>
          <a:p>
            <a:pPr marL="0" indent="0">
              <a:buNone/>
            </a:pPr>
            <a:r>
              <a:rPr lang="el-GR" sz="3200" b="1" u="sng" dirty="0">
                <a:solidFill>
                  <a:schemeClr val="accent4"/>
                </a:solidFill>
                <a:latin typeface="Garamond" panose="02020404030301010803" pitchFamily="18" charset="0"/>
              </a:rPr>
              <a:t>Ο Αγνοούμενος </a:t>
            </a:r>
            <a:r>
              <a:rPr lang="el-GR" dirty="0">
                <a:solidFill>
                  <a:schemeClr val="accent4"/>
                </a:solidFill>
                <a:latin typeface="Garamond" panose="02020404030301010803" pitchFamily="18" charset="0"/>
              </a:rPr>
              <a:t>(</a:t>
            </a:r>
            <a:r>
              <a:rPr lang="en-US" dirty="0">
                <a:solidFill>
                  <a:schemeClr val="accent4"/>
                </a:solidFill>
                <a:latin typeface="Garamond" panose="02020404030301010803" pitchFamily="18" charset="0"/>
              </a:rPr>
              <a:t>Missing 1982) </a:t>
            </a:r>
            <a:r>
              <a:rPr lang="el-GR" dirty="0">
                <a:solidFill>
                  <a:schemeClr val="accent4"/>
                </a:solidFill>
                <a:latin typeface="Garamond" panose="02020404030301010803" pitchFamily="18" charset="0"/>
              </a:rPr>
              <a:t>του Έλληνα σκηνοθέτη Κώστα Γαβρά</a:t>
            </a:r>
            <a:endParaRPr lang="en-US" dirty="0">
              <a:solidFill>
                <a:schemeClr val="accent4"/>
              </a:solidFill>
              <a:latin typeface="Garamond" panose="02020404030301010803" pitchFamily="18" charset="0"/>
            </a:endParaRPr>
          </a:p>
          <a:p>
            <a:pPr marL="0" indent="0">
              <a:buNone/>
            </a:pPr>
            <a:r>
              <a:rPr lang="en-US" u="sng" dirty="0">
                <a:solidFill>
                  <a:schemeClr val="accent4"/>
                </a:solidFill>
                <a:latin typeface="Garamond" panose="02020404030301010803" pitchFamily="18" charset="0"/>
                <a:hlinkClick r:id="rId2"/>
              </a:rPr>
              <a:t>   </a:t>
            </a:r>
            <a:r>
              <a:rPr lang="en-US" dirty="0">
                <a:solidFill>
                  <a:schemeClr val="accent4"/>
                </a:solidFill>
                <a:latin typeface="Garamond" panose="02020404030301010803" pitchFamily="18" charset="0"/>
                <a:hlinkClick r:id="rId2"/>
              </a:rPr>
              <a:t>https://www.youtube.com/watch?v=X1WiQxDAeV4</a:t>
            </a:r>
            <a:r>
              <a:rPr lang="en-US" dirty="0">
                <a:solidFill>
                  <a:schemeClr val="accent4"/>
                </a:solidFill>
                <a:latin typeface="Garamond" panose="02020404030301010803" pitchFamily="18" charset="0"/>
              </a:rPr>
              <a:t> </a:t>
            </a:r>
          </a:p>
          <a:p>
            <a:pPr marL="0" indent="0">
              <a:buNone/>
            </a:pPr>
            <a:endParaRPr lang="en-US" dirty="0">
              <a:solidFill>
                <a:schemeClr val="accent4"/>
              </a:solidFill>
              <a:latin typeface="Garamond" panose="02020404030301010803" pitchFamily="18" charset="0"/>
            </a:endParaRPr>
          </a:p>
          <a:p>
            <a:pPr marL="0" indent="0">
              <a:buNone/>
            </a:pPr>
            <a:endParaRPr lang="el-GR" dirty="0">
              <a:solidFill>
                <a:schemeClr val="accent4"/>
              </a:solidFill>
              <a:latin typeface="Garamond" panose="02020404030301010803" pitchFamily="18"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736" y="2391993"/>
            <a:ext cx="2743200" cy="4301836"/>
          </a:xfrm>
          <a:prstGeom prst="rect">
            <a:avLst/>
          </a:prstGeom>
          <a:effectLst>
            <a:softEdge rad="63500"/>
          </a:effectLst>
        </p:spPr>
      </p:pic>
    </p:spTree>
    <p:extLst>
      <p:ext uri="{BB962C8B-B14F-4D97-AF65-F5344CB8AC3E}">
        <p14:creationId xmlns:p14="http://schemas.microsoft.com/office/powerpoint/2010/main" val="17214495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4288" y="537653"/>
            <a:ext cx="11800934" cy="1325563"/>
          </a:xfrm>
        </p:spPr>
        <p:txBody>
          <a:bodyPr>
            <a:normAutofit fontScale="90000"/>
          </a:bodyPr>
          <a:lstStyle/>
          <a:p>
            <a:r>
              <a:rPr lang="en-US" b="1" u="sng" dirty="0">
                <a:solidFill>
                  <a:schemeClr val="accent4"/>
                </a:solidFill>
                <a:latin typeface="Garamond" panose="02020404030301010803" pitchFamily="18" charset="0"/>
              </a:rPr>
              <a:t>Blade Runner </a:t>
            </a:r>
            <a:r>
              <a:rPr lang="en-US" dirty="0">
                <a:solidFill>
                  <a:schemeClr val="accent4"/>
                </a:solidFill>
                <a:latin typeface="Garamond" panose="02020404030301010803" pitchFamily="18" charset="0"/>
              </a:rPr>
              <a:t>(1982) </a:t>
            </a:r>
            <a:br>
              <a:rPr lang="en-US" sz="4000" dirty="0">
                <a:solidFill>
                  <a:schemeClr val="accent4"/>
                </a:solidFill>
                <a:latin typeface="Garamond" panose="02020404030301010803" pitchFamily="18" charset="0"/>
              </a:rPr>
            </a:br>
            <a:r>
              <a:rPr lang="el-GR" sz="4000" dirty="0">
                <a:solidFill>
                  <a:schemeClr val="accent4"/>
                </a:solidFill>
                <a:latin typeface="Garamond" panose="02020404030301010803" pitchFamily="18" charset="0"/>
              </a:rPr>
              <a:t>ταινία επιστημονικής φαντασίας του </a:t>
            </a:r>
            <a:r>
              <a:rPr lang="el-GR" sz="4000" dirty="0" err="1">
                <a:solidFill>
                  <a:schemeClr val="accent4"/>
                </a:solidFill>
                <a:latin typeface="Garamond" panose="02020404030301010803" pitchFamily="18" charset="0"/>
              </a:rPr>
              <a:t>Ρίντλεϊ</a:t>
            </a:r>
            <a:r>
              <a:rPr lang="el-GR" sz="4000" dirty="0">
                <a:solidFill>
                  <a:schemeClr val="accent4"/>
                </a:solidFill>
                <a:latin typeface="Garamond" panose="02020404030301010803" pitchFamily="18" charset="0"/>
              </a:rPr>
              <a:t> Σκοτ</a:t>
            </a:r>
            <a:br>
              <a:rPr lang="el-GR" sz="4000" dirty="0">
                <a:solidFill>
                  <a:schemeClr val="accent4"/>
                </a:solidFill>
                <a:latin typeface="Garamond" panose="02020404030301010803" pitchFamily="18" charset="0"/>
              </a:rPr>
            </a:br>
            <a:r>
              <a:rPr lang="en-US" sz="4000" dirty="0">
                <a:solidFill>
                  <a:schemeClr val="accent4"/>
                </a:solidFill>
                <a:latin typeface="Garamond" panose="02020404030301010803" pitchFamily="18" charset="0"/>
                <a:hlinkClick r:id="rId2"/>
              </a:rPr>
              <a:t>    https://www.youtube.com/watch?v=eogpIG53Cis</a:t>
            </a:r>
            <a:br>
              <a:rPr lang="en-US" dirty="0">
                <a:solidFill>
                  <a:schemeClr val="accent4"/>
                </a:solidFill>
                <a:latin typeface="Garamond" panose="02020404030301010803" pitchFamily="18" charset="0"/>
              </a:rPr>
            </a:br>
            <a:endParaRPr lang="el-GR"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650" y="1749725"/>
            <a:ext cx="4801948" cy="4801948"/>
          </a:xfrm>
          <a:prstGeom prst="rect">
            <a:avLst/>
          </a:prstGeom>
          <a:effectLst>
            <a:softEdge rad="63500"/>
          </a:effectLst>
        </p:spPr>
      </p:pic>
    </p:spTree>
    <p:extLst>
      <p:ext uri="{BB962C8B-B14F-4D97-AF65-F5344CB8AC3E}">
        <p14:creationId xmlns:p14="http://schemas.microsoft.com/office/powerpoint/2010/main" val="2628538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5000">
              <a:schemeClr val="bg2">
                <a:lumMod val="25000"/>
              </a:schemeClr>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779193"/>
            <a:ext cx="11353800" cy="2084777"/>
          </a:xfrm>
        </p:spPr>
        <p:txBody>
          <a:bodyPr>
            <a:normAutofit fontScale="90000"/>
          </a:bodyPr>
          <a:lstStyle/>
          <a:p>
            <a:r>
              <a:rPr lang="el-GR" b="1" u="sng" dirty="0">
                <a:solidFill>
                  <a:schemeClr val="accent4"/>
                </a:solidFill>
                <a:latin typeface="Garamond" panose="02020404030301010803" pitchFamily="18" charset="0"/>
              </a:rPr>
              <a:t>Η Ανταρσία του </a:t>
            </a:r>
            <a:r>
              <a:rPr lang="el-GR" b="1" u="sng" dirty="0" err="1">
                <a:solidFill>
                  <a:schemeClr val="accent4"/>
                </a:solidFill>
                <a:latin typeface="Garamond" panose="02020404030301010803" pitchFamily="18" charset="0"/>
              </a:rPr>
              <a:t>Μπάουντι</a:t>
            </a:r>
            <a:r>
              <a:rPr lang="el-GR" b="1" u="sng" dirty="0">
                <a:solidFill>
                  <a:schemeClr val="accent4"/>
                </a:solidFill>
                <a:latin typeface="Garamond" panose="02020404030301010803" pitchFamily="18" charset="0"/>
              </a:rPr>
              <a:t> </a:t>
            </a:r>
            <a:r>
              <a:rPr lang="el-GR" sz="4000" dirty="0">
                <a:solidFill>
                  <a:schemeClr val="accent4"/>
                </a:solidFill>
                <a:latin typeface="Garamond" panose="02020404030301010803" pitchFamily="18" charset="0"/>
              </a:rPr>
              <a:t>(1984) </a:t>
            </a:r>
            <a:br>
              <a:rPr lang="el-GR" sz="4000" dirty="0">
                <a:solidFill>
                  <a:schemeClr val="accent4"/>
                </a:solidFill>
                <a:latin typeface="Garamond" panose="02020404030301010803" pitchFamily="18" charset="0"/>
              </a:rPr>
            </a:br>
            <a:r>
              <a:rPr lang="el-GR" sz="4000" dirty="0">
                <a:solidFill>
                  <a:schemeClr val="accent4"/>
                </a:solidFill>
                <a:latin typeface="Garamond" panose="02020404030301010803" pitchFamily="18" charset="0"/>
              </a:rPr>
              <a:t>του Ρότζερ </a:t>
            </a:r>
            <a:r>
              <a:rPr lang="el-GR" sz="4000" dirty="0" err="1">
                <a:solidFill>
                  <a:schemeClr val="accent4"/>
                </a:solidFill>
                <a:latin typeface="Garamond" panose="02020404030301010803" pitchFamily="18" charset="0"/>
              </a:rPr>
              <a:t>Ντόναλτσον</a:t>
            </a:r>
            <a:r>
              <a:rPr lang="el-GR" sz="4000" dirty="0">
                <a:solidFill>
                  <a:schemeClr val="accent4"/>
                </a:solidFill>
                <a:latin typeface="Garamond" panose="02020404030301010803" pitchFamily="18" charset="0"/>
              </a:rPr>
              <a:t> </a:t>
            </a:r>
            <a:br>
              <a:rPr lang="el-GR" sz="4000" dirty="0">
                <a:solidFill>
                  <a:schemeClr val="accent4"/>
                </a:solidFill>
                <a:latin typeface="Garamond" panose="02020404030301010803" pitchFamily="18" charset="0"/>
              </a:rPr>
            </a:br>
            <a:r>
              <a:rPr lang="en-US" sz="3100" dirty="0">
                <a:solidFill>
                  <a:schemeClr val="accent4"/>
                </a:solidFill>
                <a:latin typeface="Garamond" panose="02020404030301010803" pitchFamily="18" charset="0"/>
                <a:hlinkClick r:id="rId2"/>
              </a:rPr>
              <a:t>https://www.youtube.com/watch?v=g5QER2wu0lg</a:t>
            </a:r>
            <a:br>
              <a:rPr lang="en-US" dirty="0">
                <a:solidFill>
                  <a:schemeClr val="accent4"/>
                </a:solidFill>
                <a:latin typeface="Garamond" panose="02020404030301010803" pitchFamily="18" charset="0"/>
              </a:rPr>
            </a:br>
            <a:br>
              <a:rPr lang="el-GR" dirty="0">
                <a:solidFill>
                  <a:schemeClr val="accent4"/>
                </a:solidFill>
                <a:latin typeface="Garamond" panose="02020404030301010803" pitchFamily="18" charset="0"/>
              </a:rPr>
            </a:br>
            <a:br>
              <a:rPr lang="en-US" dirty="0">
                <a:solidFill>
                  <a:schemeClr val="accent4"/>
                </a:solidFill>
                <a:latin typeface="Garamond" panose="02020404030301010803" pitchFamily="18" charset="0"/>
              </a:rPr>
            </a:br>
            <a:endParaRPr lang="el-GR"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6822" y="2155095"/>
            <a:ext cx="5924551" cy="4389554"/>
          </a:xfrm>
          <a:effectLst>
            <a:softEdge rad="63500"/>
          </a:effectLst>
        </p:spPr>
      </p:pic>
    </p:spTree>
    <p:extLst>
      <p:ext uri="{BB962C8B-B14F-4D97-AF65-F5344CB8AC3E}">
        <p14:creationId xmlns:p14="http://schemas.microsoft.com/office/powerpoint/2010/main" val="13690808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2405</Words>
  <Application>Microsoft Office PowerPoint</Application>
  <PresentationFormat>Widescreen</PresentationFormat>
  <Paragraphs>114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Garamond</vt:lpstr>
      <vt:lpstr>Θέμα του Office</vt:lpstr>
      <vt:lpstr>VANGELIS</vt:lpstr>
      <vt:lpstr>PowerPoint Presentation</vt:lpstr>
      <vt:lpstr>Συμμετοχή σε συγκροτήματα </vt:lpstr>
      <vt:lpstr>PowerPoint Presentation</vt:lpstr>
      <vt:lpstr>PowerPoint Presentation</vt:lpstr>
      <vt:lpstr>Συνθέσεις για Κινηματογραφικές ταινίες</vt:lpstr>
      <vt:lpstr>Ο Παπαθανασίου έχει γράψει μουσική σε αρκετές ταινίες μυθοπλασίας, ντοκιμαντέρ και τηλεοπτικές παραγωγές, ανάμεσα στις οποίες ξεχωρίζουν οι:</vt:lpstr>
      <vt:lpstr>Blade Runner (1982)  ταινία επιστημονικής φαντασίας του Ρίντλεϊ Σκοτ     https://www.youtube.com/watch?v=eogpIG53Cis </vt:lpstr>
      <vt:lpstr>Η Ανταρσία του Μπάουντι (1984)  του Ρότζερ Ντόναλτσον  https://www.youtube.com/watch?v=g5QER2wu0lg   </vt:lpstr>
      <vt:lpstr>Francesco (1989) της Liliana Cavani https://www.youtube.com/watch?v=18rO843lZvM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VANGELIS</dc:title>
  <dc:creator>User</dc:creator>
  <cp:lastModifiedBy>pours</cp:lastModifiedBy>
  <cp:revision>36</cp:revision>
  <dcterms:created xsi:type="dcterms:W3CDTF">2020-12-01T19:01:40Z</dcterms:created>
  <dcterms:modified xsi:type="dcterms:W3CDTF">2024-01-24T18:04:44Z</dcterms:modified>
</cp:coreProperties>
</file>